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4" r:id="rId6"/>
    <p:sldId id="265" r:id="rId7"/>
    <p:sldId id="266" r:id="rId8"/>
    <p:sldId id="267" r:id="rId9"/>
    <p:sldId id="269"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2B01"/>
    <a:srgbClr val="B94900"/>
    <a:srgbClr val="712703"/>
    <a:srgbClr val="92300F"/>
    <a:srgbClr val="A9915D"/>
    <a:srgbClr val="AD9861"/>
    <a:srgbClr val="8A733F"/>
    <a:srgbClr val="FCFCE9"/>
    <a:srgbClr val="F5F1BF"/>
    <a:srgbClr val="B39E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33" autoAdjust="0"/>
  </p:normalViewPr>
  <p:slideViewPr>
    <p:cSldViewPr snapToGrid="0">
      <p:cViewPr varScale="1">
        <p:scale>
          <a:sx n="139" d="100"/>
          <a:sy n="139" d="100"/>
        </p:scale>
        <p:origin x="126" y="246"/>
      </p:cViewPr>
      <p:guideLst>
        <p:guide orient="horz" pos="2160"/>
        <p:guide pos="2880"/>
        <p:guide orient="horz" pos="1620"/>
      </p:guideLst>
    </p:cSldViewPr>
  </p:slideViewPr>
  <p:outlineViewPr>
    <p:cViewPr>
      <p:scale>
        <a:sx n="33" d="100"/>
        <a:sy n="33" d="100"/>
      </p:scale>
      <p:origin x="21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1795389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16772015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13193147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36619137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1319446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5870402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1"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19098864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5302645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17143964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14267339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03.12.2020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41744860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pPr/>
              <a:t>03.12.2020</a:t>
            </a:fld>
            <a:endParaRPr lang="ru-RU"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pPr/>
              <a:t>‹#›</a:t>
            </a:fld>
            <a:endParaRPr lang="ru-RU" dirty="0"/>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Прямоугольник 3"/>
          <p:cNvSpPr/>
          <p:nvPr/>
        </p:nvSpPr>
        <p:spPr>
          <a:xfrm>
            <a:off x="1268144" y="950771"/>
            <a:ext cx="6921408" cy="1684500"/>
          </a:xfrm>
          <a:prstGeom prst="rect">
            <a:avLst/>
          </a:prstGeom>
        </p:spPr>
        <p:txBody>
          <a:bodyPr wrap="square">
            <a:spAutoFit/>
            <a:scene3d>
              <a:camera prst="orthographicFront"/>
              <a:lightRig rig="threePt" dir="t"/>
            </a:scene3d>
            <a:sp3d extrusionH="57150">
              <a:bevelT w="69850" h="69850" prst="divot"/>
            </a:sp3d>
          </a:bodyPr>
          <a:lstStyle/>
          <a:p>
            <a:pPr algn="ctr">
              <a:lnSpc>
                <a:spcPct val="150000"/>
              </a:lnSpc>
            </a:pPr>
            <a:r>
              <a:rPr lang="ru-RU" sz="2400" b="1" i="1" dirty="0" smtClean="0">
                <a:ln w="19050">
                  <a:noFill/>
                </a:ln>
                <a:solidFill>
                  <a:srgbClr val="FF0000"/>
                </a:solidFill>
                <a:effectLst>
                  <a:glow rad="101600">
                    <a:schemeClr val="bg1">
                      <a:alpha val="60000"/>
                    </a:schemeClr>
                  </a:glow>
                </a:effectLst>
                <a:latin typeface="FuturisXC" panose="04000500000000000000" pitchFamily="82" charset="0"/>
                <a:ea typeface="Tahoma" panose="020B0604030504040204" pitchFamily="34" charset="0"/>
                <a:cs typeface="Gotham Pro Black" panose="02000903040000020004" pitchFamily="50" charset="0"/>
              </a:rPr>
              <a:t>Дидактические игры по формированию  </a:t>
            </a:r>
          </a:p>
          <a:p>
            <a:pPr algn="ctr">
              <a:lnSpc>
                <a:spcPct val="150000"/>
              </a:lnSpc>
            </a:pPr>
            <a:r>
              <a:rPr lang="ru-RU" sz="2400" b="1" i="1" dirty="0" smtClean="0">
                <a:ln w="19050">
                  <a:noFill/>
                </a:ln>
                <a:solidFill>
                  <a:srgbClr val="FF0000"/>
                </a:solidFill>
                <a:effectLst>
                  <a:glow rad="101600">
                    <a:schemeClr val="bg1">
                      <a:alpha val="60000"/>
                    </a:schemeClr>
                  </a:glow>
                </a:effectLst>
                <a:latin typeface="FuturisXC" panose="04000500000000000000" pitchFamily="82" charset="0"/>
                <a:ea typeface="Tahoma" panose="020B0604030504040204" pitchFamily="34" charset="0"/>
                <a:cs typeface="Gotham Pro Black" panose="02000903040000020004" pitchFamily="50" charset="0"/>
              </a:rPr>
              <a:t>математических представлений у дошкольников </a:t>
            </a:r>
            <a:endParaRPr lang="ru-RU" sz="2400" b="1" i="1" dirty="0">
              <a:ln w="19050">
                <a:noFill/>
              </a:ln>
              <a:solidFill>
                <a:srgbClr val="FF0000"/>
              </a:solidFill>
              <a:effectLst>
                <a:glow rad="101600">
                  <a:schemeClr val="bg1">
                    <a:alpha val="60000"/>
                  </a:schemeClr>
                </a:glow>
              </a:effectLst>
              <a:latin typeface="FuturisXC" panose="04000500000000000000" pitchFamily="82" charset="0"/>
              <a:ea typeface="Tahoma" panose="020B0604030504040204" pitchFamily="34" charset="0"/>
              <a:cs typeface="Gotham Pro Black" panose="02000903040000020004" pitchFamily="50" charset="0"/>
            </a:endParaRPr>
          </a:p>
        </p:txBody>
      </p:sp>
      <p:sp>
        <p:nvSpPr>
          <p:cNvPr id="5" name="Прямоугольник 4"/>
          <p:cNvSpPr/>
          <p:nvPr/>
        </p:nvSpPr>
        <p:spPr>
          <a:xfrm>
            <a:off x="4327357" y="2842538"/>
            <a:ext cx="3862195" cy="1107996"/>
          </a:xfrm>
          <a:prstGeom prst="rect">
            <a:avLst/>
          </a:prstGeom>
        </p:spPr>
        <p:txBody>
          <a:bodyPr wrap="square">
            <a:spAutoFit/>
          </a:bodyPr>
          <a:lstStyle/>
          <a:p>
            <a:pPr>
              <a:lnSpc>
                <a:spcPct val="150000"/>
              </a:lnSpc>
            </a:pPr>
            <a:r>
              <a:rPr lang="ru-RU" sz="2200" i="1" dirty="0" smtClean="0">
                <a:latin typeface="FuturaDemiCTT" pitchFamily="2" charset="0"/>
                <a:ea typeface="Tahoma" panose="020B0604030504040204" pitchFamily="34" charset="0"/>
                <a:cs typeface="Gotham Pro" panose="02000503040000020004" pitchFamily="50" charset="0"/>
              </a:rPr>
              <a:t>Автор: </a:t>
            </a:r>
            <a:r>
              <a:rPr lang="ru-RU" sz="2200" i="1" dirty="0" err="1" smtClean="0">
                <a:latin typeface="FuturaDemiCTT" pitchFamily="2" charset="0"/>
                <a:ea typeface="Tahoma" panose="020B0604030504040204" pitchFamily="34" charset="0"/>
                <a:cs typeface="Gotham Pro" panose="02000503040000020004" pitchFamily="50" charset="0"/>
              </a:rPr>
              <a:t>Михендеева</a:t>
            </a:r>
            <a:r>
              <a:rPr lang="ru-RU" sz="2200" i="1" dirty="0" smtClean="0">
                <a:latin typeface="FuturaDemiCTT" pitchFamily="2" charset="0"/>
                <a:ea typeface="Tahoma" panose="020B0604030504040204" pitchFamily="34" charset="0"/>
                <a:cs typeface="Gotham Pro" panose="02000503040000020004" pitchFamily="50" charset="0"/>
              </a:rPr>
              <a:t> Ксения Владимировна</a:t>
            </a:r>
            <a:endParaRPr lang="ru-RU" sz="2200" i="1" dirty="0">
              <a:latin typeface="FuturaDemiCTT" pitchFamily="2" charset="0"/>
              <a:ea typeface="Tahoma" panose="020B0604030504040204" pitchFamily="34" charset="0"/>
              <a:cs typeface="Gotham Pro" panose="02000503040000020004" pitchFamily="50" charset="0"/>
            </a:endParaRPr>
          </a:p>
        </p:txBody>
      </p:sp>
      <p:pic>
        <p:nvPicPr>
          <p:cNvPr id="2" name="Pesnya_pro_detskij_sad_-_Detskij_sad_-_A._Filippenko_(Gybka.com)">
            <a:hlinkClick r:id="" action="ppaction://media"/>
          </p:cNvPr>
          <p:cNvPicPr>
            <a:picLocks noChangeAspect="1"/>
          </p:cNvPicPr>
          <p:nvPr>
            <a:audioFile r:link="rId1"/>
            <p:extLst>
              <p:ext uri="{DAA4B4D4-6D71-4841-9C94-3DE7FCFB9230}">
                <p14:media xmlns:p14="http://schemas.microsoft.com/office/powerpoint/2010/main" r:embed="rId2">
                  <p14:trim end="368.75"/>
                </p14:media>
              </p:ext>
            </p:extLst>
          </p:nvPr>
        </p:nvPicPr>
        <p:blipFill>
          <a:blip r:embed="rId5"/>
          <a:stretch>
            <a:fillRect/>
          </a:stretch>
        </p:blipFill>
        <p:spPr>
          <a:xfrm>
            <a:off x="1177433" y="3645734"/>
            <a:ext cx="657497" cy="609600"/>
          </a:xfrm>
          <a:prstGeom prst="rect">
            <a:avLst/>
          </a:prstGeom>
        </p:spPr>
      </p:pic>
    </p:spTree>
    <p:extLst>
      <p:ext uri="{BB962C8B-B14F-4D97-AF65-F5344CB8AC3E}">
        <p14:creationId xmlns:p14="http://schemas.microsoft.com/office/powerpoint/2010/main" val="25526660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5"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574800" y="155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3840539" cy="400110"/>
          </a:xfrm>
          <a:prstGeom prst="rect">
            <a:avLst/>
          </a:prstGeom>
        </p:spPr>
        <p:txBody>
          <a:bodyPr wrap="none">
            <a:spAutoFit/>
          </a:bodyPr>
          <a:lstStyle/>
          <a:p>
            <a:r>
              <a:rPr lang="ru-RU" sz="2000" b="1" i="1" dirty="0" smtClean="0">
                <a:solidFill>
                  <a:srgbClr val="0070C0"/>
                </a:solidFill>
                <a:latin typeface="Times New Roman" pitchFamily="18" charset="0"/>
                <a:cs typeface="Times New Roman" pitchFamily="18" charset="0"/>
              </a:rPr>
              <a:t>Игры –путешествие во времени</a:t>
            </a:r>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2021840" y="1117600"/>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175656" y="818685"/>
            <a:ext cx="6857999" cy="31239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ru-RU" sz="14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Вторая группа математических игр </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(игры - путешествие во времени) </a:t>
            </a:r>
            <a:r>
              <a:rPr kumimoji="0" lang="ru-RU" sz="11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служит для знакомства детей с днями недели. Объясняется, что каждый день недели имеет свое название. Для того, чтобы дети лучше запоминали название дней недели, они обозначаются кружочками разного цвета. Наблюдение проводится несколько недель, обозначая кружочками каждый день. Это делается специально для того, чтобы дети смогли самостоятельно сделать вывод, что последовательность дней недели неизменна. Детям рассказывается о том, что в названии дней недели угадывается, какой день недели по счету: понедельник - первый день после окончания недели, вторник- второй день, среда - середина недели, четверг - четвертый день, пятница - пятый. После такой беседы предлагаются игры с целью закрепления названий дней недели и их последовательности. Дети с удовольствием играют в игру "Живая неделя." Для игры вызываются к доске 7 детей, пересчитываются по порядку и получают кружочки разного цвета, обозначающие дни недели. Дети выстраиваются в такой последовательности, как по порядку идут дни недели. Например, первый ребенок с  красным кружочком в руках, обозначающий первый день недели - понедельник и т.д. </a:t>
            </a:r>
            <a:endParaRPr kumimoji="0" lang="ru-RU" sz="11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ru-RU" sz="11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Затем игра усложняется. Дети строятся с любого другого дня недели. В дальнейшем, можно использовать следующие игры "Назови скорее", "Дни недели", "Назови пропущенное слово", "Круглый год", "Двенадцать месяцев", которые помогают детям быстро запомнить название дней недели и название месяцев, их последовательность. </a:t>
            </a:r>
            <a:endParaRPr kumimoji="0" lang="ru-RU" sz="11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574800" y="155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3" name="TextBox 22"/>
          <p:cNvSpPr txBox="1"/>
          <p:nvPr/>
        </p:nvSpPr>
        <p:spPr>
          <a:xfrm>
            <a:off x="2021840" y="1117600"/>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367396" y="2195985"/>
            <a:ext cx="6506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Рисунок 11" descr="slide-10.jpg"/>
          <p:cNvPicPr>
            <a:picLocks noChangeAspect="1"/>
          </p:cNvPicPr>
          <p:nvPr/>
        </p:nvPicPr>
        <p:blipFill>
          <a:blip r:embed="rId3" cstate="print"/>
          <a:stretch>
            <a:fillRect/>
          </a:stretch>
        </p:blipFill>
        <p:spPr>
          <a:xfrm>
            <a:off x="1127760" y="203200"/>
            <a:ext cx="6959600" cy="4043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300480" y="282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184731" cy="400110"/>
          </a:xfrm>
          <a:prstGeom prst="rect">
            <a:avLst/>
          </a:prstGeom>
        </p:spPr>
        <p:txBody>
          <a:bodyPr wrap="none">
            <a:spAutoFit/>
          </a:bodyPr>
          <a:lstStyle/>
          <a:p>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1899920" y="2407920"/>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367396" y="2195985"/>
            <a:ext cx="6506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616290" y="233680"/>
            <a:ext cx="4216219" cy="646331"/>
          </a:xfrm>
          <a:prstGeom prst="rect">
            <a:avLst/>
          </a:prstGeom>
        </p:spPr>
        <p:txBody>
          <a:bodyPr wrap="square">
            <a:spAutoFit/>
          </a:bodyPr>
          <a:lstStyle/>
          <a:p>
            <a:pPr algn="ctr"/>
            <a:r>
              <a:rPr lang="ru-RU" b="1" i="1" dirty="0" smtClean="0">
                <a:solidFill>
                  <a:srgbClr val="0070C0"/>
                </a:solidFill>
                <a:latin typeface="Times New Roman" pitchFamily="18" charset="0"/>
                <a:cs typeface="Times New Roman" pitchFamily="18" charset="0"/>
              </a:rPr>
              <a:t>Игры на ориентирование в пространстве</a:t>
            </a:r>
            <a:endParaRPr lang="ru-RU" b="1" i="1" dirty="0">
              <a:solidFill>
                <a:srgbClr val="0070C0"/>
              </a:solidFill>
              <a:latin typeface="Times New Roman" pitchFamily="18" charset="0"/>
              <a:cs typeface="Times New Roman" pitchFamily="18" charset="0"/>
            </a:endParaRPr>
          </a:p>
        </p:txBody>
      </p:sp>
      <p:sp>
        <p:nvSpPr>
          <p:cNvPr id="23553" name="Rectangle 1"/>
          <p:cNvSpPr>
            <a:spLocks noChangeArrowheads="1"/>
          </p:cNvSpPr>
          <p:nvPr/>
        </p:nvSpPr>
        <p:spPr bwMode="auto">
          <a:xfrm rot="10800000" flipV="1">
            <a:off x="1219200" y="971760"/>
            <a:ext cx="6756400" cy="297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ru-RU" sz="11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В третью группу входят игры на ориентирование в пространстве</a:t>
            </a:r>
            <a:r>
              <a:rPr kumimoji="0" lang="ru-RU"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Пространственные представления детей постоянно расширяются и закрепляются в процессе всех видов деятельности. Дети овладевают пространственными представлениями: слева, справа, вверху, внизу, впереди, сзади, далеко, близко.</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ru-RU" sz="105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Моей задачей является научить детей ориентироваться в специально созданных пространственных ситуациях и определять свое место по заданному условию. Детей учу ориентироваться в специально созданных пространственных ситуациях и определять свое место по заданному </a:t>
            </a:r>
            <a:r>
              <a:rPr kumimoji="0" lang="ru-RU"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условию. Дети свободно выполняют задания типа: «Встань так, чтобы справа от тебя был шкаф, а сзади - стул. Сядь так, чтобы впереди тебя сидела Таня, а сзади - Дима». При помощи дидактических игр и упражнений дети овладевают умением определять словом положение того или иного предмета по отношению к другому: «Справа от куклы стоит заяц, слева от куклы - пирамида» и т.д. В начале каждого занятия проводится игровая  минутка: любую игрушку прячу где-то в комнате, дети ее находят или выбираю ребенка и прячу игрушку по отношению к нему (за спину, справа, слева и т.д. </a:t>
            </a: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 вызывает интерес </a:t>
            </a:r>
            <a:r>
              <a:rPr kumimoji="0" lang="ru-RU" sz="105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детей и организовывает их на занятие. </a:t>
            </a:r>
            <a:endParaRPr kumimoji="0" lang="ru-RU" sz="105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ru-RU" sz="105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Существует множество игр, упражнений, способствующих развитию пространственного ориентирования у детей: "Найди похожую", "Расскажи про свой узор", "Мастерская ковров", "Художник", "Путешествие по комнате" и многие другие игры. Играя в рассмотренные игры дети учатся употреблять слова для обозначения положения предметов. </a:t>
            </a:r>
            <a:endParaRPr kumimoji="0" lang="ru-RU" sz="105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300480" y="282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184731" cy="400110"/>
          </a:xfrm>
          <a:prstGeom prst="rect">
            <a:avLst/>
          </a:prstGeom>
        </p:spPr>
        <p:txBody>
          <a:bodyPr wrap="none">
            <a:spAutoFit/>
          </a:bodyPr>
          <a:lstStyle/>
          <a:p>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1899920" y="2407920"/>
            <a:ext cx="5679440" cy="369332"/>
          </a:xfrm>
          <a:prstGeom prst="rect">
            <a:avLst/>
          </a:prstGeom>
          <a:noFill/>
        </p:spPr>
        <p:txBody>
          <a:bodyPr wrap="square" rtlCol="0">
            <a:spAutoFit/>
          </a:bodyPr>
          <a:lstStyle/>
          <a:p>
            <a:endParaRPr lang="ru-RU" dirty="0"/>
          </a:p>
        </p:txBody>
      </p:sp>
      <p:sp>
        <p:nvSpPr>
          <p:cNvPr id="11" name="Прямоугольник 10"/>
          <p:cNvSpPr/>
          <p:nvPr/>
        </p:nvSpPr>
        <p:spPr>
          <a:xfrm>
            <a:off x="2616290" y="233680"/>
            <a:ext cx="4216219" cy="646331"/>
          </a:xfrm>
          <a:prstGeom prst="rect">
            <a:avLst/>
          </a:prstGeom>
        </p:spPr>
        <p:txBody>
          <a:bodyPr wrap="square">
            <a:spAutoFit/>
          </a:bodyPr>
          <a:lstStyle/>
          <a:p>
            <a:pPr algn="ctr"/>
            <a:r>
              <a:rPr lang="ru-RU" b="1" i="1" dirty="0" smtClean="0">
                <a:solidFill>
                  <a:srgbClr val="0070C0"/>
                </a:solidFill>
                <a:latin typeface="Times New Roman" pitchFamily="18" charset="0"/>
                <a:cs typeface="Times New Roman" pitchFamily="18" charset="0"/>
              </a:rPr>
              <a:t>Игры на ориентирование в пространстве</a:t>
            </a:r>
            <a:endParaRPr lang="ru-RU" b="1" i="1" dirty="0">
              <a:solidFill>
                <a:srgbClr val="0070C0"/>
              </a:solidFill>
              <a:latin typeface="Times New Roman" pitchFamily="18" charset="0"/>
              <a:cs typeface="Times New Roman" pitchFamily="18" charset="0"/>
            </a:endParaRPr>
          </a:p>
        </p:txBody>
      </p:sp>
      <p:sp>
        <p:nvSpPr>
          <p:cNvPr id="23553" name="Rectangle 1"/>
          <p:cNvSpPr>
            <a:spLocks noChangeArrowheads="1"/>
          </p:cNvSpPr>
          <p:nvPr/>
        </p:nvSpPr>
        <p:spPr bwMode="auto">
          <a:xfrm rot="10800000" flipV="1">
            <a:off x="1219200" y="2275963"/>
            <a:ext cx="6756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IMG_20201124_090609.jpg"/>
          <p:cNvPicPr>
            <a:picLocks noChangeAspect="1"/>
          </p:cNvPicPr>
          <p:nvPr/>
        </p:nvPicPr>
        <p:blipFill>
          <a:blip r:embed="rId3" cstate="print"/>
          <a:stretch>
            <a:fillRect/>
          </a:stretch>
        </p:blipFill>
        <p:spPr>
          <a:xfrm>
            <a:off x="1341120" y="934720"/>
            <a:ext cx="2661920" cy="2804160"/>
          </a:xfrm>
          <a:prstGeom prst="rect">
            <a:avLst/>
          </a:prstGeom>
          <a:ln>
            <a:noFill/>
          </a:ln>
          <a:effectLst>
            <a:softEdge rad="112500"/>
          </a:effectLst>
        </p:spPr>
      </p:pic>
      <p:pic>
        <p:nvPicPr>
          <p:cNvPr id="14" name="Рисунок 13" descr="img4.jpg"/>
          <p:cNvPicPr>
            <a:picLocks noChangeAspect="1"/>
          </p:cNvPicPr>
          <p:nvPr/>
        </p:nvPicPr>
        <p:blipFill>
          <a:blip r:embed="rId4" cstate="print"/>
          <a:stretch>
            <a:fillRect/>
          </a:stretch>
        </p:blipFill>
        <p:spPr>
          <a:xfrm>
            <a:off x="4206240" y="863600"/>
            <a:ext cx="1706880" cy="1361440"/>
          </a:xfrm>
          <a:prstGeom prst="rect">
            <a:avLst/>
          </a:prstGeom>
          <a:ln>
            <a:noFill/>
          </a:ln>
          <a:effectLst>
            <a:softEdge rad="112500"/>
          </a:effectLst>
        </p:spPr>
      </p:pic>
      <p:pic>
        <p:nvPicPr>
          <p:cNvPr id="15" name="Рисунок 14" descr="igra.jpg"/>
          <p:cNvPicPr>
            <a:picLocks noChangeAspect="1"/>
          </p:cNvPicPr>
          <p:nvPr/>
        </p:nvPicPr>
        <p:blipFill>
          <a:blip r:embed="rId5" cstate="print"/>
          <a:stretch>
            <a:fillRect/>
          </a:stretch>
        </p:blipFill>
        <p:spPr>
          <a:xfrm>
            <a:off x="4968240" y="2397760"/>
            <a:ext cx="1849120" cy="1635760"/>
          </a:xfrm>
          <a:prstGeom prst="rect">
            <a:avLst/>
          </a:prstGeom>
          <a:ln>
            <a:noFill/>
          </a:ln>
          <a:effectLst>
            <a:softEdge rad="112500"/>
          </a:effectLst>
        </p:spPr>
      </p:pic>
      <p:pic>
        <p:nvPicPr>
          <p:cNvPr id="17" name="Рисунок 16" descr="img1.jpg"/>
          <p:cNvPicPr>
            <a:picLocks noChangeAspect="1"/>
          </p:cNvPicPr>
          <p:nvPr/>
        </p:nvPicPr>
        <p:blipFill>
          <a:blip r:embed="rId6" cstate="print"/>
          <a:stretch>
            <a:fillRect/>
          </a:stretch>
        </p:blipFill>
        <p:spPr>
          <a:xfrm>
            <a:off x="6146800" y="782320"/>
            <a:ext cx="1645920" cy="1503680"/>
          </a:xfrm>
          <a:prstGeom prst="rect">
            <a:avLst/>
          </a:prstGeom>
          <a:ln>
            <a:noFill/>
          </a:ln>
          <a:effectLst>
            <a:softEdge rad="112500"/>
          </a:effectLst>
        </p:spPr>
      </p:pic>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300480" y="282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184731" cy="400110"/>
          </a:xfrm>
          <a:prstGeom prst="rect">
            <a:avLst/>
          </a:prstGeom>
        </p:spPr>
        <p:txBody>
          <a:bodyPr wrap="none">
            <a:spAutoFit/>
          </a:bodyPr>
          <a:lstStyle/>
          <a:p>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1940560" y="2407920"/>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367396" y="2195985"/>
            <a:ext cx="6506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616290" y="233680"/>
            <a:ext cx="4216219" cy="369332"/>
          </a:xfrm>
          <a:prstGeom prst="rect">
            <a:avLst/>
          </a:prstGeom>
        </p:spPr>
        <p:txBody>
          <a:bodyPr wrap="square">
            <a:spAutoFit/>
          </a:bodyPr>
          <a:lstStyle/>
          <a:p>
            <a:pPr algn="ctr"/>
            <a:endParaRPr lang="ru-RU" b="1" i="1" dirty="0">
              <a:solidFill>
                <a:srgbClr val="0070C0"/>
              </a:solidFill>
              <a:latin typeface="Times New Roman" pitchFamily="18" charset="0"/>
              <a:cs typeface="Times New Roman" pitchFamily="18" charset="0"/>
            </a:endParaRPr>
          </a:p>
        </p:txBody>
      </p:sp>
      <p:sp>
        <p:nvSpPr>
          <p:cNvPr id="23553" name="Rectangle 1"/>
          <p:cNvSpPr>
            <a:spLocks noChangeArrowheads="1"/>
          </p:cNvSpPr>
          <p:nvPr/>
        </p:nvSpPr>
        <p:spPr bwMode="auto">
          <a:xfrm rot="10800000" flipV="1">
            <a:off x="1219200" y="2275963"/>
            <a:ext cx="6756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2839636" y="304284"/>
            <a:ext cx="3945119" cy="369332"/>
          </a:xfrm>
          <a:prstGeom prst="rect">
            <a:avLst/>
          </a:prstGeom>
        </p:spPr>
        <p:txBody>
          <a:bodyPr wrap="none">
            <a:spAutoFit/>
          </a:bodyPr>
          <a:lstStyle/>
          <a:p>
            <a:r>
              <a:rPr lang="ru-RU" b="1" i="1" dirty="0" smtClean="0">
                <a:solidFill>
                  <a:srgbClr val="0070C0"/>
                </a:solidFill>
                <a:latin typeface="Times New Roman" pitchFamily="18" charset="0"/>
                <a:cs typeface="Times New Roman" pitchFamily="18" charset="0"/>
              </a:rPr>
              <a:t>Игры с геометрическими фигурами</a:t>
            </a:r>
            <a:endParaRPr lang="ru-RU" b="1" i="1" dirty="0">
              <a:solidFill>
                <a:srgbClr val="0070C0"/>
              </a:solidFill>
              <a:latin typeface="Times New Roman" pitchFamily="18" charset="0"/>
              <a:cs typeface="Times New Roman" pitchFamily="18" charset="0"/>
            </a:endParaRPr>
          </a:p>
        </p:txBody>
      </p:sp>
      <p:sp>
        <p:nvSpPr>
          <p:cNvPr id="25601" name="Rectangle 1"/>
          <p:cNvSpPr>
            <a:spLocks noChangeArrowheads="1"/>
          </p:cNvSpPr>
          <p:nvPr/>
        </p:nvSpPr>
        <p:spPr bwMode="auto">
          <a:xfrm rot="10800000" flipV="1">
            <a:off x="1229360" y="864768"/>
            <a:ext cx="67564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ru-RU" sz="1400" i="0" u="none" strike="noStrike" cap="none" normalizeH="0" baseline="0" dirty="0" smtClean="0">
                <a:ln>
                  <a:noFill/>
                </a:ln>
                <a:effectLst/>
                <a:latin typeface="Times New Roman" pitchFamily="18" charset="0"/>
                <a:ea typeface="Calibri" pitchFamily="34" charset="0"/>
                <a:cs typeface="Times New Roman" pitchFamily="18" charset="0"/>
              </a:rPr>
              <a:t>Для закрепления знаний о форме геометрических фигур детям предлагаю узнать в окружающих предметах форму круга, треугольника, квадрата. Например, спрашивается: "Какую геометрическую фигуру напоминает дно тарелки?" (поверхность крышки стола, лист бумаги т.д.). Проводится игра типа "Лото". Детям предлагаю картинки (по 3-4 шт. на каждого), на которых они отыскивают фигуру, подобную той, которая демонстрируется. Затем, предлагаю детям назвать и рассказать, что они нашли. </a:t>
            </a:r>
          </a:p>
          <a:p>
            <a:pPr marR="0" lvl="0" algn="just" defTabSz="914400" rtl="0" eaLnBrk="0" fontAlgn="base" latinLnBrk="0" hangingPunct="0">
              <a:lnSpc>
                <a:spcPct val="100000"/>
              </a:lnSpc>
              <a:spcBef>
                <a:spcPct val="0"/>
              </a:spcBef>
              <a:spcAft>
                <a:spcPct val="0"/>
              </a:spcAft>
              <a:buClrTx/>
              <a:buSzTx/>
              <a:tabLst>
                <a:tab pos="457200" algn="l"/>
              </a:tabLst>
            </a:pPr>
            <a:r>
              <a:rPr kumimoji="0" lang="ru-RU" sz="1400" i="0" u="none" strike="noStrike" cap="none" normalizeH="0" baseline="0" dirty="0" smtClean="0">
                <a:ln>
                  <a:noFill/>
                </a:ln>
                <a:effectLst/>
                <a:latin typeface="Times New Roman" pitchFamily="18" charset="0"/>
                <a:ea typeface="Calibri" pitchFamily="34" charset="0"/>
                <a:cs typeface="Times New Roman" pitchFamily="18" charset="0"/>
              </a:rPr>
              <a:t>Дидактическую игру "Геометрическая мозаика" можно использовать на занятиях и в свободное время, с целью закрепления знаний о геометрических фигурах, с целью развития внимания и воображения у детей. В заключении дети анализируют свои фигуры, находят сходства и различия в решении конструктивного замысла. Использование данных дидактических игр способствует закреплению у детей памяти, внимания, мышления</a:t>
            </a:r>
            <a:r>
              <a:rPr kumimoji="0" lang="ru-RU" sz="1400" i="0" u="none" strike="noStrike" cap="none" normalizeH="0" baseline="0" dirty="0" smtClean="0">
                <a:ln>
                  <a:noFill/>
                </a:ln>
                <a:effectLst/>
                <a:latin typeface="Times New Roman" pitchFamily="18" charset="0"/>
                <a:cs typeface="Times New Roman" pitchFamily="18" charset="0"/>
              </a:rPr>
              <a:t> </a:t>
            </a: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300480" y="282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184731" cy="400110"/>
          </a:xfrm>
          <a:prstGeom prst="rect">
            <a:avLst/>
          </a:prstGeom>
        </p:spPr>
        <p:txBody>
          <a:bodyPr wrap="none">
            <a:spAutoFit/>
          </a:bodyPr>
          <a:lstStyle/>
          <a:p>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1940560" y="2407920"/>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367396" y="2195985"/>
            <a:ext cx="6506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616290" y="233680"/>
            <a:ext cx="4216219" cy="369332"/>
          </a:xfrm>
          <a:prstGeom prst="rect">
            <a:avLst/>
          </a:prstGeom>
        </p:spPr>
        <p:txBody>
          <a:bodyPr wrap="square">
            <a:spAutoFit/>
          </a:bodyPr>
          <a:lstStyle/>
          <a:p>
            <a:pPr algn="ctr"/>
            <a:endParaRPr lang="ru-RU" b="1" i="1" dirty="0">
              <a:solidFill>
                <a:srgbClr val="0070C0"/>
              </a:solidFill>
              <a:latin typeface="Times New Roman" pitchFamily="18" charset="0"/>
              <a:cs typeface="Times New Roman" pitchFamily="18" charset="0"/>
            </a:endParaRPr>
          </a:p>
        </p:txBody>
      </p:sp>
      <p:sp>
        <p:nvSpPr>
          <p:cNvPr id="23553" name="Rectangle 1"/>
          <p:cNvSpPr>
            <a:spLocks noChangeArrowheads="1"/>
          </p:cNvSpPr>
          <p:nvPr/>
        </p:nvSpPr>
        <p:spPr bwMode="auto">
          <a:xfrm rot="10800000" flipV="1">
            <a:off x="1219200" y="2275963"/>
            <a:ext cx="6756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2839636" y="304284"/>
            <a:ext cx="3945119" cy="369332"/>
          </a:xfrm>
          <a:prstGeom prst="rect">
            <a:avLst/>
          </a:prstGeom>
        </p:spPr>
        <p:txBody>
          <a:bodyPr wrap="none">
            <a:spAutoFit/>
          </a:bodyPr>
          <a:lstStyle/>
          <a:p>
            <a:r>
              <a:rPr lang="ru-RU" b="1" i="1" dirty="0" smtClean="0">
                <a:solidFill>
                  <a:srgbClr val="0070C0"/>
                </a:solidFill>
                <a:latin typeface="Times New Roman" pitchFamily="18" charset="0"/>
                <a:cs typeface="Times New Roman" pitchFamily="18" charset="0"/>
              </a:rPr>
              <a:t>Игры с геометрическими фигурами</a:t>
            </a:r>
            <a:endParaRPr lang="ru-RU" b="1" i="1" dirty="0">
              <a:solidFill>
                <a:srgbClr val="0070C0"/>
              </a:solidFill>
              <a:latin typeface="Times New Roman" pitchFamily="18" charset="0"/>
              <a:cs typeface="Times New Roman" pitchFamily="18" charset="0"/>
            </a:endParaRPr>
          </a:p>
        </p:txBody>
      </p:sp>
      <p:sp>
        <p:nvSpPr>
          <p:cNvPr id="25601" name="Rectangle 1"/>
          <p:cNvSpPr>
            <a:spLocks noChangeArrowheads="1"/>
          </p:cNvSpPr>
          <p:nvPr/>
        </p:nvSpPr>
        <p:spPr bwMode="auto">
          <a:xfrm rot="10800000" flipV="1">
            <a:off x="1229360" y="2157429"/>
            <a:ext cx="6756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5" name="Рисунок 14" descr="IMG_20200910_084720.jpg"/>
          <p:cNvPicPr>
            <a:picLocks noChangeAspect="1"/>
          </p:cNvPicPr>
          <p:nvPr/>
        </p:nvPicPr>
        <p:blipFill>
          <a:blip r:embed="rId3" cstate="print"/>
          <a:stretch>
            <a:fillRect/>
          </a:stretch>
        </p:blipFill>
        <p:spPr>
          <a:xfrm>
            <a:off x="1370330" y="1229360"/>
            <a:ext cx="1850390" cy="1818640"/>
          </a:xfrm>
          <a:prstGeom prst="rect">
            <a:avLst/>
          </a:prstGeom>
          <a:ln>
            <a:noFill/>
          </a:ln>
          <a:effectLst>
            <a:softEdge rad="112500"/>
          </a:effectLst>
        </p:spPr>
      </p:pic>
      <p:sp>
        <p:nvSpPr>
          <p:cNvPr id="16" name="TextBox 15"/>
          <p:cNvSpPr txBox="1"/>
          <p:nvPr/>
        </p:nvSpPr>
        <p:spPr>
          <a:xfrm rot="10800000" flipV="1">
            <a:off x="1309370" y="3071797"/>
            <a:ext cx="1992629"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Загадки «Отгадай фигуру»</a:t>
            </a:r>
            <a:endParaRPr lang="ru-RU" sz="1600" b="1" dirty="0">
              <a:latin typeface="Times New Roman" pitchFamily="18" charset="0"/>
              <a:cs typeface="Times New Roman" pitchFamily="18" charset="0"/>
            </a:endParaRPr>
          </a:p>
        </p:txBody>
      </p:sp>
      <p:pic>
        <p:nvPicPr>
          <p:cNvPr id="18" name="Рисунок 17" descr="IMG_20200914_090655.jpg"/>
          <p:cNvPicPr>
            <a:picLocks noChangeAspect="1"/>
          </p:cNvPicPr>
          <p:nvPr/>
        </p:nvPicPr>
        <p:blipFill>
          <a:blip r:embed="rId4" cstate="print"/>
          <a:stretch>
            <a:fillRect/>
          </a:stretch>
        </p:blipFill>
        <p:spPr>
          <a:xfrm>
            <a:off x="3514090" y="701040"/>
            <a:ext cx="2104390" cy="1788160"/>
          </a:xfrm>
          <a:prstGeom prst="rect">
            <a:avLst/>
          </a:prstGeom>
          <a:ln>
            <a:noFill/>
          </a:ln>
          <a:effectLst>
            <a:softEdge rad="112500"/>
          </a:effectLst>
        </p:spPr>
      </p:pic>
      <p:sp>
        <p:nvSpPr>
          <p:cNvPr id="19" name="TextBox 18"/>
          <p:cNvSpPr txBox="1"/>
          <p:nvPr/>
        </p:nvSpPr>
        <p:spPr>
          <a:xfrm>
            <a:off x="3616959" y="2672080"/>
            <a:ext cx="1881451" cy="92333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«Угости морковкой зайку»</a:t>
            </a:r>
            <a:endParaRPr lang="ru-RU" b="1" dirty="0">
              <a:latin typeface="Times New Roman" pitchFamily="18" charset="0"/>
              <a:cs typeface="Times New Roman" pitchFamily="18" charset="0"/>
            </a:endParaRPr>
          </a:p>
        </p:txBody>
      </p:sp>
      <p:sp>
        <p:nvSpPr>
          <p:cNvPr id="22" name="TextBox 21"/>
          <p:cNvSpPr txBox="1"/>
          <p:nvPr/>
        </p:nvSpPr>
        <p:spPr>
          <a:xfrm>
            <a:off x="7020560" y="2346960"/>
            <a:ext cx="184731" cy="369332"/>
          </a:xfrm>
          <a:prstGeom prst="rect">
            <a:avLst/>
          </a:prstGeom>
          <a:noFill/>
        </p:spPr>
        <p:txBody>
          <a:bodyPr wrap="none" rtlCol="0">
            <a:spAutoFit/>
          </a:bodyPr>
          <a:lstStyle/>
          <a:p>
            <a:endParaRPr lang="ru-RU" dirty="0"/>
          </a:p>
        </p:txBody>
      </p:sp>
      <p:pic>
        <p:nvPicPr>
          <p:cNvPr id="24" name="Рисунок 23" descr="IMG_20201124_071344.jpg"/>
          <p:cNvPicPr>
            <a:picLocks noChangeAspect="1"/>
          </p:cNvPicPr>
          <p:nvPr/>
        </p:nvPicPr>
        <p:blipFill>
          <a:blip r:embed="rId5" cstate="print"/>
          <a:stretch>
            <a:fillRect/>
          </a:stretch>
        </p:blipFill>
        <p:spPr>
          <a:xfrm>
            <a:off x="6014720" y="1351280"/>
            <a:ext cx="1798320" cy="1757680"/>
          </a:xfrm>
          <a:prstGeom prst="rect">
            <a:avLst/>
          </a:prstGeom>
          <a:ln>
            <a:noFill/>
          </a:ln>
          <a:effectLst>
            <a:softEdge rad="112500"/>
          </a:effectLst>
        </p:spPr>
      </p:pic>
      <p:sp>
        <p:nvSpPr>
          <p:cNvPr id="25" name="TextBox 24"/>
          <p:cNvSpPr txBox="1"/>
          <p:nvPr/>
        </p:nvSpPr>
        <p:spPr>
          <a:xfrm>
            <a:off x="5813370" y="3190240"/>
            <a:ext cx="1999670"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«Найди цветок для пчелки»</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300480" y="282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184731" cy="400110"/>
          </a:xfrm>
          <a:prstGeom prst="rect">
            <a:avLst/>
          </a:prstGeom>
        </p:spPr>
        <p:txBody>
          <a:bodyPr wrap="none">
            <a:spAutoFit/>
          </a:bodyPr>
          <a:lstStyle/>
          <a:p>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1940560" y="2407920"/>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367396" y="2195985"/>
            <a:ext cx="6506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616290" y="233680"/>
            <a:ext cx="4216219" cy="369332"/>
          </a:xfrm>
          <a:prstGeom prst="rect">
            <a:avLst/>
          </a:prstGeom>
        </p:spPr>
        <p:txBody>
          <a:bodyPr wrap="square">
            <a:spAutoFit/>
          </a:bodyPr>
          <a:lstStyle/>
          <a:p>
            <a:pPr algn="ctr"/>
            <a:endParaRPr lang="ru-RU" b="1" i="1" dirty="0">
              <a:solidFill>
                <a:srgbClr val="0070C0"/>
              </a:solidFill>
              <a:latin typeface="Times New Roman" pitchFamily="18" charset="0"/>
              <a:cs typeface="Times New Roman" pitchFamily="18" charset="0"/>
            </a:endParaRPr>
          </a:p>
        </p:txBody>
      </p:sp>
      <p:sp>
        <p:nvSpPr>
          <p:cNvPr id="13" name="Прямоугольник 12"/>
          <p:cNvSpPr/>
          <p:nvPr/>
        </p:nvSpPr>
        <p:spPr>
          <a:xfrm>
            <a:off x="2839636" y="304284"/>
            <a:ext cx="3945119" cy="369332"/>
          </a:xfrm>
          <a:prstGeom prst="rect">
            <a:avLst/>
          </a:prstGeom>
        </p:spPr>
        <p:txBody>
          <a:bodyPr wrap="none">
            <a:spAutoFit/>
          </a:bodyPr>
          <a:lstStyle/>
          <a:p>
            <a:r>
              <a:rPr lang="ru-RU" b="1" i="1" dirty="0" smtClean="0">
                <a:solidFill>
                  <a:srgbClr val="0070C0"/>
                </a:solidFill>
                <a:latin typeface="Times New Roman" pitchFamily="18" charset="0"/>
                <a:cs typeface="Times New Roman" pitchFamily="18" charset="0"/>
              </a:rPr>
              <a:t>Игры с геометрическими фигурами</a:t>
            </a:r>
            <a:endParaRPr lang="ru-RU" b="1" i="1" dirty="0">
              <a:solidFill>
                <a:srgbClr val="0070C0"/>
              </a:solidFill>
              <a:latin typeface="Times New Roman" pitchFamily="18" charset="0"/>
              <a:cs typeface="Times New Roman" pitchFamily="18" charset="0"/>
            </a:endParaRPr>
          </a:p>
        </p:txBody>
      </p:sp>
      <p:sp>
        <p:nvSpPr>
          <p:cNvPr id="25601" name="Rectangle 1"/>
          <p:cNvSpPr>
            <a:spLocks noChangeArrowheads="1"/>
          </p:cNvSpPr>
          <p:nvPr/>
        </p:nvSpPr>
        <p:spPr bwMode="auto">
          <a:xfrm rot="10800000" flipV="1">
            <a:off x="1229360" y="2157429"/>
            <a:ext cx="6756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TextBox 21"/>
          <p:cNvSpPr txBox="1"/>
          <p:nvPr/>
        </p:nvSpPr>
        <p:spPr>
          <a:xfrm>
            <a:off x="7020560" y="2346960"/>
            <a:ext cx="184731" cy="369332"/>
          </a:xfrm>
          <a:prstGeom prst="rect">
            <a:avLst/>
          </a:prstGeom>
          <a:noFill/>
        </p:spPr>
        <p:txBody>
          <a:bodyPr wrap="none" rtlCol="0">
            <a:spAutoFit/>
          </a:bodyPr>
          <a:lstStyle/>
          <a:p>
            <a:endParaRPr lang="ru-RU" dirty="0"/>
          </a:p>
        </p:txBody>
      </p:sp>
      <p:pic>
        <p:nvPicPr>
          <p:cNvPr id="26" name="Рисунок 25" descr="IMG_20200910_090207.jpg"/>
          <p:cNvPicPr>
            <a:picLocks noChangeAspect="1"/>
          </p:cNvPicPr>
          <p:nvPr/>
        </p:nvPicPr>
        <p:blipFill>
          <a:blip r:embed="rId3" cstate="print"/>
          <a:stretch>
            <a:fillRect/>
          </a:stretch>
        </p:blipFill>
        <p:spPr>
          <a:xfrm>
            <a:off x="1838959" y="853440"/>
            <a:ext cx="1628503" cy="1708220"/>
          </a:xfrm>
          <a:prstGeom prst="rect">
            <a:avLst/>
          </a:prstGeom>
          <a:ln>
            <a:noFill/>
          </a:ln>
          <a:effectLst>
            <a:softEdge rad="112500"/>
          </a:effectLst>
        </p:spPr>
      </p:pic>
      <p:pic>
        <p:nvPicPr>
          <p:cNvPr id="27" name="Рисунок 26" descr="IMG_20200908_091902.jpg"/>
          <p:cNvPicPr>
            <a:picLocks noChangeAspect="1"/>
          </p:cNvPicPr>
          <p:nvPr/>
        </p:nvPicPr>
        <p:blipFill>
          <a:blip r:embed="rId4" cstate="print"/>
          <a:stretch>
            <a:fillRect/>
          </a:stretch>
        </p:blipFill>
        <p:spPr>
          <a:xfrm>
            <a:off x="3843383" y="871789"/>
            <a:ext cx="1708467" cy="1696845"/>
          </a:xfrm>
          <a:prstGeom prst="rect">
            <a:avLst/>
          </a:prstGeom>
          <a:ln>
            <a:noFill/>
          </a:ln>
          <a:effectLst>
            <a:softEdge rad="112500"/>
          </a:effectLst>
        </p:spPr>
      </p:pic>
      <p:pic>
        <p:nvPicPr>
          <p:cNvPr id="28" name="Рисунок 27" descr="IMG_20200914_092855.jpg"/>
          <p:cNvPicPr>
            <a:picLocks noChangeAspect="1"/>
          </p:cNvPicPr>
          <p:nvPr/>
        </p:nvPicPr>
        <p:blipFill>
          <a:blip r:embed="rId5" cstate="print"/>
          <a:stretch>
            <a:fillRect/>
          </a:stretch>
        </p:blipFill>
        <p:spPr>
          <a:xfrm>
            <a:off x="1838960" y="2570480"/>
            <a:ext cx="1778068" cy="1592126"/>
          </a:xfrm>
          <a:prstGeom prst="rect">
            <a:avLst/>
          </a:prstGeom>
          <a:ln>
            <a:noFill/>
          </a:ln>
          <a:effectLst>
            <a:softEdge rad="112500"/>
          </a:effectLst>
        </p:spPr>
      </p:pic>
      <p:pic>
        <p:nvPicPr>
          <p:cNvPr id="29" name="Рисунок 28" descr="IMG_20201002_102659.jpg"/>
          <p:cNvPicPr>
            <a:picLocks noChangeAspect="1"/>
          </p:cNvPicPr>
          <p:nvPr/>
        </p:nvPicPr>
        <p:blipFill>
          <a:blip r:embed="rId6" cstate="print"/>
          <a:stretch>
            <a:fillRect/>
          </a:stretch>
        </p:blipFill>
        <p:spPr>
          <a:xfrm>
            <a:off x="3853543" y="2570479"/>
            <a:ext cx="1756779" cy="1575434"/>
          </a:xfrm>
          <a:prstGeom prst="rect">
            <a:avLst/>
          </a:prstGeom>
          <a:ln>
            <a:noFill/>
          </a:ln>
          <a:effectLst>
            <a:softEdge rad="112500"/>
          </a:effectLst>
        </p:spPr>
      </p:pic>
      <p:pic>
        <p:nvPicPr>
          <p:cNvPr id="30" name="Рисунок 29" descr="IMG_20201124_073437.jpg"/>
          <p:cNvPicPr>
            <a:picLocks noChangeAspect="1"/>
          </p:cNvPicPr>
          <p:nvPr/>
        </p:nvPicPr>
        <p:blipFill>
          <a:blip r:embed="rId7" cstate="print"/>
          <a:stretch>
            <a:fillRect/>
          </a:stretch>
        </p:blipFill>
        <p:spPr>
          <a:xfrm>
            <a:off x="5860279" y="863599"/>
            <a:ext cx="1749561" cy="1667915"/>
          </a:xfrm>
          <a:prstGeom prst="rect">
            <a:avLst/>
          </a:prstGeom>
          <a:ln>
            <a:noFill/>
          </a:ln>
          <a:effectLst>
            <a:softEdge rad="112500"/>
          </a:effectLst>
        </p:spPr>
      </p:pic>
      <p:pic>
        <p:nvPicPr>
          <p:cNvPr id="31" name="Рисунок 30" descr="IMG_20201028_091446.jpg"/>
          <p:cNvPicPr>
            <a:picLocks noChangeAspect="1"/>
          </p:cNvPicPr>
          <p:nvPr/>
        </p:nvPicPr>
        <p:blipFill>
          <a:blip r:embed="rId8" cstate="print"/>
          <a:stretch>
            <a:fillRect/>
          </a:stretch>
        </p:blipFill>
        <p:spPr>
          <a:xfrm>
            <a:off x="5894734" y="2626278"/>
            <a:ext cx="1780041" cy="1519271"/>
          </a:xfrm>
          <a:prstGeom prst="rect">
            <a:avLst/>
          </a:prstGeom>
          <a:ln>
            <a:noFill/>
          </a:ln>
          <a:effectLst>
            <a:softEdge rad="112500"/>
          </a:effectLst>
        </p:spPr>
      </p:pic>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300480" y="282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184731" cy="400110"/>
          </a:xfrm>
          <a:prstGeom prst="rect">
            <a:avLst/>
          </a:prstGeom>
        </p:spPr>
        <p:txBody>
          <a:bodyPr wrap="none">
            <a:spAutoFit/>
          </a:bodyPr>
          <a:lstStyle/>
          <a:p>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1940560" y="2407920"/>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367396" y="2195985"/>
            <a:ext cx="6506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616290" y="233680"/>
            <a:ext cx="4216219" cy="369332"/>
          </a:xfrm>
          <a:prstGeom prst="rect">
            <a:avLst/>
          </a:prstGeom>
        </p:spPr>
        <p:txBody>
          <a:bodyPr wrap="square">
            <a:spAutoFit/>
          </a:bodyPr>
          <a:lstStyle/>
          <a:p>
            <a:pPr algn="ctr"/>
            <a:endParaRPr lang="ru-RU" b="1" i="1" dirty="0">
              <a:solidFill>
                <a:srgbClr val="0070C0"/>
              </a:solidFill>
              <a:latin typeface="Times New Roman" pitchFamily="18" charset="0"/>
              <a:cs typeface="Times New Roman" pitchFamily="18" charset="0"/>
            </a:endParaRPr>
          </a:p>
        </p:txBody>
      </p:sp>
      <p:sp>
        <p:nvSpPr>
          <p:cNvPr id="13" name="Прямоугольник 12"/>
          <p:cNvSpPr/>
          <p:nvPr/>
        </p:nvSpPr>
        <p:spPr>
          <a:xfrm>
            <a:off x="2839636" y="304284"/>
            <a:ext cx="184731" cy="369332"/>
          </a:xfrm>
          <a:prstGeom prst="rect">
            <a:avLst/>
          </a:prstGeom>
        </p:spPr>
        <p:txBody>
          <a:bodyPr wrap="none">
            <a:spAutoFit/>
          </a:bodyPr>
          <a:lstStyle/>
          <a:p>
            <a:endParaRPr lang="ru-RU" b="1" i="1" dirty="0">
              <a:solidFill>
                <a:srgbClr val="0070C0"/>
              </a:solidFill>
              <a:latin typeface="Times New Roman" pitchFamily="18" charset="0"/>
              <a:cs typeface="Times New Roman" pitchFamily="18" charset="0"/>
            </a:endParaRPr>
          </a:p>
        </p:txBody>
      </p:sp>
      <p:sp>
        <p:nvSpPr>
          <p:cNvPr id="15" name="Прямоугольник 14"/>
          <p:cNvSpPr/>
          <p:nvPr/>
        </p:nvSpPr>
        <p:spPr>
          <a:xfrm>
            <a:off x="2940816" y="345440"/>
            <a:ext cx="3330784" cy="369332"/>
          </a:xfrm>
          <a:prstGeom prst="rect">
            <a:avLst/>
          </a:prstGeom>
        </p:spPr>
        <p:txBody>
          <a:bodyPr wrap="square">
            <a:spAutoFit/>
          </a:bodyPr>
          <a:lstStyle/>
          <a:p>
            <a:r>
              <a:rPr lang="ru-RU" b="1" i="1" dirty="0" smtClean="0">
                <a:solidFill>
                  <a:srgbClr val="0070C0"/>
                </a:solidFill>
                <a:latin typeface="Times New Roman" pitchFamily="18" charset="0"/>
                <a:cs typeface="Times New Roman" pitchFamily="18" charset="0"/>
              </a:rPr>
              <a:t>Игры на логическое мышление</a:t>
            </a:r>
            <a:endParaRPr lang="ru-RU" b="1" i="1" dirty="0">
              <a:solidFill>
                <a:srgbClr val="0070C0"/>
              </a:solidFill>
              <a:latin typeface="Times New Roman" pitchFamily="18" charset="0"/>
              <a:cs typeface="Times New Roman" pitchFamily="18" charset="0"/>
            </a:endParaRPr>
          </a:p>
        </p:txBody>
      </p:sp>
      <p:sp>
        <p:nvSpPr>
          <p:cNvPr id="27649" name="Rectangle 1"/>
          <p:cNvSpPr>
            <a:spLocks noChangeArrowheads="1"/>
          </p:cNvSpPr>
          <p:nvPr/>
        </p:nvSpPr>
        <p:spPr bwMode="auto">
          <a:xfrm>
            <a:off x="1391920" y="694620"/>
            <a:ext cx="6217920" cy="3185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3609975" algn="l"/>
              </a:tabLst>
            </a:pPr>
            <a:r>
              <a:rPr kumimoji="0" lang="ru-RU" sz="1200" i="0" u="none" strike="noStrike" cap="none" normalizeH="0" baseline="0" dirty="0" smtClean="0">
                <a:ln>
                  <a:noFill/>
                </a:ln>
                <a:effectLst/>
                <a:latin typeface="Times New Roman" pitchFamily="18" charset="0"/>
                <a:ea typeface="Calibri" pitchFamily="34" charset="0"/>
                <a:cs typeface="Times New Roman" pitchFamily="18" charset="0"/>
              </a:rPr>
              <a:t>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Это такие игры как "Найди нестандартную фигуру, чем отличаются?", "Мельница", и другие. Они направлены на тренировку мышления при выполнении действий. </a:t>
            </a:r>
            <a:endParaRPr kumimoji="0" lang="ru-RU" sz="120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3609975" algn="l"/>
              </a:tabLst>
            </a:pPr>
            <a:r>
              <a:rPr kumimoji="0" lang="ru-RU" sz="1200" i="0" u="none" strike="noStrike" cap="none" normalizeH="0" baseline="0" dirty="0" smtClean="0">
                <a:ln>
                  <a:noFill/>
                </a:ln>
                <a:effectLst/>
                <a:latin typeface="Times New Roman" pitchFamily="18" charset="0"/>
                <a:ea typeface="Calibri" pitchFamily="34" charset="0"/>
                <a:cs typeface="Times New Roman" pitchFamily="18" charset="0"/>
              </a:rPr>
              <a:t>Это задания на нахождение пропущенной фигуры, продолжения ряды фигур, знаков, на поиск чисел. Знакомство с такими играми начинается с элементарных заданий на логическое мышление - цепочки закономерностей. В таких упражнениях идет чередование предметов или геометрических фигур. Детям предлагаю  продолжить ряд или найти пропущенный элемент. Кроме того даю задания такого характера: продолжить цепочку, чередуя в определенной последовательности квадраты, большие и маленькие круги желтого и красного цвета. После того, как дети научатся выполнять такие упражнения, задания для них усложняются. Предлагаю выполнить задание, в котором необходимо чередовать предметы, учитывать одновременно цвет и величину. </a:t>
            </a:r>
            <a:endParaRPr kumimoji="0" lang="ru-RU" sz="120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09975" algn="l"/>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300480" y="282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184731" cy="400110"/>
          </a:xfrm>
          <a:prstGeom prst="rect">
            <a:avLst/>
          </a:prstGeom>
        </p:spPr>
        <p:txBody>
          <a:bodyPr wrap="none">
            <a:spAutoFit/>
          </a:bodyPr>
          <a:lstStyle/>
          <a:p>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1940560" y="2407920"/>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367396" y="2195985"/>
            <a:ext cx="6506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616290" y="233680"/>
            <a:ext cx="4216219" cy="369332"/>
          </a:xfrm>
          <a:prstGeom prst="rect">
            <a:avLst/>
          </a:prstGeom>
        </p:spPr>
        <p:txBody>
          <a:bodyPr wrap="square">
            <a:spAutoFit/>
          </a:bodyPr>
          <a:lstStyle/>
          <a:p>
            <a:pPr algn="ctr"/>
            <a:endParaRPr lang="ru-RU" b="1" i="1" dirty="0">
              <a:solidFill>
                <a:srgbClr val="0070C0"/>
              </a:solidFill>
              <a:latin typeface="Times New Roman" pitchFamily="18" charset="0"/>
              <a:cs typeface="Times New Roman" pitchFamily="18" charset="0"/>
            </a:endParaRPr>
          </a:p>
        </p:txBody>
      </p:sp>
      <p:sp>
        <p:nvSpPr>
          <p:cNvPr id="13" name="Прямоугольник 12"/>
          <p:cNvSpPr/>
          <p:nvPr/>
        </p:nvSpPr>
        <p:spPr>
          <a:xfrm>
            <a:off x="2839636" y="304284"/>
            <a:ext cx="184731" cy="369332"/>
          </a:xfrm>
          <a:prstGeom prst="rect">
            <a:avLst/>
          </a:prstGeom>
        </p:spPr>
        <p:txBody>
          <a:bodyPr wrap="none">
            <a:spAutoFit/>
          </a:bodyPr>
          <a:lstStyle/>
          <a:p>
            <a:endParaRPr lang="ru-RU" b="1" i="1" dirty="0">
              <a:solidFill>
                <a:srgbClr val="0070C0"/>
              </a:solidFill>
              <a:latin typeface="Times New Roman" pitchFamily="18" charset="0"/>
              <a:cs typeface="Times New Roman" pitchFamily="18" charset="0"/>
            </a:endParaRPr>
          </a:p>
        </p:txBody>
      </p:sp>
      <p:sp>
        <p:nvSpPr>
          <p:cNvPr id="15" name="Прямоугольник 14"/>
          <p:cNvSpPr/>
          <p:nvPr/>
        </p:nvSpPr>
        <p:spPr>
          <a:xfrm>
            <a:off x="2940816" y="345440"/>
            <a:ext cx="3330784" cy="369332"/>
          </a:xfrm>
          <a:prstGeom prst="rect">
            <a:avLst/>
          </a:prstGeom>
        </p:spPr>
        <p:txBody>
          <a:bodyPr wrap="square">
            <a:spAutoFit/>
          </a:bodyPr>
          <a:lstStyle/>
          <a:p>
            <a:r>
              <a:rPr lang="ru-RU" b="1" i="1" dirty="0" smtClean="0">
                <a:solidFill>
                  <a:srgbClr val="0070C0"/>
                </a:solidFill>
                <a:latin typeface="Times New Roman" pitchFamily="18" charset="0"/>
                <a:cs typeface="Times New Roman" pitchFamily="18" charset="0"/>
              </a:rPr>
              <a:t>Игры на логическое мышление</a:t>
            </a:r>
            <a:endParaRPr lang="ru-RU" b="1" i="1" dirty="0">
              <a:solidFill>
                <a:srgbClr val="0070C0"/>
              </a:solidFill>
              <a:latin typeface="Times New Roman" pitchFamily="18" charset="0"/>
              <a:cs typeface="Times New Roman" pitchFamily="18" charset="0"/>
            </a:endParaRPr>
          </a:p>
        </p:txBody>
      </p:sp>
      <p:sp>
        <p:nvSpPr>
          <p:cNvPr id="27649" name="Rectangle 1"/>
          <p:cNvSpPr>
            <a:spLocks noChangeArrowheads="1"/>
          </p:cNvSpPr>
          <p:nvPr/>
        </p:nvSpPr>
        <p:spPr bwMode="auto">
          <a:xfrm>
            <a:off x="1391920" y="2171947"/>
            <a:ext cx="621792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3609975" algn="l"/>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Рисунок 15" descr="IMG_20201127_102450.jpg"/>
          <p:cNvPicPr>
            <a:picLocks noChangeAspect="1"/>
          </p:cNvPicPr>
          <p:nvPr/>
        </p:nvPicPr>
        <p:blipFill>
          <a:blip r:embed="rId3" cstate="print"/>
          <a:stretch>
            <a:fillRect/>
          </a:stretch>
        </p:blipFill>
        <p:spPr>
          <a:xfrm>
            <a:off x="1568304" y="854566"/>
            <a:ext cx="2612390" cy="2265680"/>
          </a:xfrm>
          <a:prstGeom prst="rect">
            <a:avLst/>
          </a:prstGeom>
          <a:ln>
            <a:noFill/>
          </a:ln>
          <a:effectLst>
            <a:softEdge rad="112500"/>
          </a:effectLst>
        </p:spPr>
      </p:pic>
      <p:sp>
        <p:nvSpPr>
          <p:cNvPr id="17" name="TextBox 16"/>
          <p:cNvSpPr txBox="1"/>
          <p:nvPr/>
        </p:nvSpPr>
        <p:spPr>
          <a:xfrm rot="10800000" flipV="1">
            <a:off x="1365808" y="3238108"/>
            <a:ext cx="2773680"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«Математические раскраски»</a:t>
            </a:r>
            <a:endParaRPr lang="ru-RU" sz="1600" b="1" dirty="0">
              <a:latin typeface="Times New Roman" pitchFamily="18" charset="0"/>
              <a:cs typeface="Times New Roman" pitchFamily="18" charset="0"/>
            </a:endParaRPr>
          </a:p>
        </p:txBody>
      </p:sp>
      <p:pic>
        <p:nvPicPr>
          <p:cNvPr id="18" name="Рисунок 17" descr="IMG_20201124_101916.jpg"/>
          <p:cNvPicPr>
            <a:picLocks noChangeAspect="1"/>
          </p:cNvPicPr>
          <p:nvPr/>
        </p:nvPicPr>
        <p:blipFill>
          <a:blip r:embed="rId4" cstate="print"/>
          <a:stretch>
            <a:fillRect/>
          </a:stretch>
        </p:blipFill>
        <p:spPr>
          <a:xfrm>
            <a:off x="5138668" y="950474"/>
            <a:ext cx="2560320" cy="2235200"/>
          </a:xfrm>
          <a:prstGeom prst="rect">
            <a:avLst/>
          </a:prstGeom>
          <a:ln>
            <a:noFill/>
          </a:ln>
          <a:effectLst>
            <a:softEdge rad="112500"/>
          </a:effectLst>
        </p:spPr>
      </p:pic>
      <p:sp>
        <p:nvSpPr>
          <p:cNvPr id="19" name="TextBox 18"/>
          <p:cNvSpPr txBox="1"/>
          <p:nvPr/>
        </p:nvSpPr>
        <p:spPr>
          <a:xfrm>
            <a:off x="4955177" y="3444836"/>
            <a:ext cx="283464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«Лабиринты»</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35879" cy="514350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300480" y="282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184731" cy="400110"/>
          </a:xfrm>
          <a:prstGeom prst="rect">
            <a:avLst/>
          </a:prstGeom>
        </p:spPr>
        <p:txBody>
          <a:bodyPr wrap="none">
            <a:spAutoFit/>
          </a:bodyPr>
          <a:lstStyle/>
          <a:p>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1940560" y="2407920"/>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367396" y="2195985"/>
            <a:ext cx="6506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616290" y="233680"/>
            <a:ext cx="4216219" cy="369332"/>
          </a:xfrm>
          <a:prstGeom prst="rect">
            <a:avLst/>
          </a:prstGeom>
        </p:spPr>
        <p:txBody>
          <a:bodyPr wrap="square">
            <a:spAutoFit/>
          </a:bodyPr>
          <a:lstStyle/>
          <a:p>
            <a:pPr algn="ctr"/>
            <a:endParaRPr lang="ru-RU" b="1" i="1" dirty="0">
              <a:solidFill>
                <a:srgbClr val="0070C0"/>
              </a:solidFill>
              <a:latin typeface="Times New Roman" pitchFamily="18" charset="0"/>
              <a:cs typeface="Times New Roman" pitchFamily="18" charset="0"/>
            </a:endParaRPr>
          </a:p>
        </p:txBody>
      </p:sp>
      <p:sp>
        <p:nvSpPr>
          <p:cNvPr id="13" name="Прямоугольник 12"/>
          <p:cNvSpPr/>
          <p:nvPr/>
        </p:nvSpPr>
        <p:spPr>
          <a:xfrm>
            <a:off x="2839636" y="304284"/>
            <a:ext cx="184731" cy="369332"/>
          </a:xfrm>
          <a:prstGeom prst="rect">
            <a:avLst/>
          </a:prstGeom>
        </p:spPr>
        <p:txBody>
          <a:bodyPr wrap="none">
            <a:spAutoFit/>
          </a:bodyPr>
          <a:lstStyle/>
          <a:p>
            <a:endParaRPr lang="ru-RU" b="1" i="1" dirty="0">
              <a:solidFill>
                <a:srgbClr val="0070C0"/>
              </a:solidFill>
              <a:latin typeface="Times New Roman" pitchFamily="18" charset="0"/>
              <a:cs typeface="Times New Roman" pitchFamily="18" charset="0"/>
            </a:endParaRPr>
          </a:p>
        </p:txBody>
      </p:sp>
      <p:sp>
        <p:nvSpPr>
          <p:cNvPr id="15" name="Прямоугольник 14"/>
          <p:cNvSpPr/>
          <p:nvPr/>
        </p:nvSpPr>
        <p:spPr>
          <a:xfrm>
            <a:off x="2940816" y="345440"/>
            <a:ext cx="3330784" cy="369332"/>
          </a:xfrm>
          <a:prstGeom prst="rect">
            <a:avLst/>
          </a:prstGeom>
        </p:spPr>
        <p:txBody>
          <a:bodyPr wrap="square">
            <a:spAutoFit/>
          </a:bodyPr>
          <a:lstStyle/>
          <a:p>
            <a:r>
              <a:rPr lang="ru-RU" b="1" i="1" dirty="0" smtClean="0">
                <a:solidFill>
                  <a:srgbClr val="0070C0"/>
                </a:solidFill>
                <a:latin typeface="Times New Roman" pitchFamily="18" charset="0"/>
                <a:cs typeface="Times New Roman" pitchFamily="18" charset="0"/>
              </a:rPr>
              <a:t>Игры на логическое мышление</a:t>
            </a:r>
            <a:endParaRPr lang="ru-RU" b="1" i="1" dirty="0">
              <a:solidFill>
                <a:srgbClr val="0070C0"/>
              </a:solidFill>
              <a:latin typeface="Times New Roman" pitchFamily="18" charset="0"/>
              <a:cs typeface="Times New Roman" pitchFamily="18" charset="0"/>
            </a:endParaRPr>
          </a:p>
        </p:txBody>
      </p:sp>
      <p:sp>
        <p:nvSpPr>
          <p:cNvPr id="27649" name="Rectangle 1"/>
          <p:cNvSpPr>
            <a:spLocks noChangeArrowheads="1"/>
          </p:cNvSpPr>
          <p:nvPr/>
        </p:nvSpPr>
        <p:spPr bwMode="auto">
          <a:xfrm>
            <a:off x="1391920" y="2171947"/>
            <a:ext cx="621792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3609975" algn="l"/>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Рисунок 20" descr="IMG_20201124_101214.jpg"/>
          <p:cNvPicPr>
            <a:picLocks noChangeAspect="1"/>
          </p:cNvPicPr>
          <p:nvPr/>
        </p:nvPicPr>
        <p:blipFill>
          <a:blip r:embed="rId3" cstate="print"/>
          <a:stretch>
            <a:fillRect/>
          </a:stretch>
        </p:blipFill>
        <p:spPr>
          <a:xfrm>
            <a:off x="2247591" y="2901493"/>
            <a:ext cx="1849858" cy="1614422"/>
          </a:xfrm>
          <a:prstGeom prst="rect">
            <a:avLst/>
          </a:prstGeom>
          <a:ln>
            <a:noFill/>
          </a:ln>
          <a:effectLst>
            <a:softEdge rad="112500"/>
          </a:effectLst>
        </p:spPr>
      </p:pic>
      <p:pic>
        <p:nvPicPr>
          <p:cNvPr id="22" name="Рисунок 21" descr="IMG_20201126_094652.jpg"/>
          <p:cNvPicPr>
            <a:picLocks noChangeAspect="1"/>
          </p:cNvPicPr>
          <p:nvPr/>
        </p:nvPicPr>
        <p:blipFill>
          <a:blip r:embed="rId4" cstate="print"/>
          <a:stretch>
            <a:fillRect/>
          </a:stretch>
        </p:blipFill>
        <p:spPr>
          <a:xfrm>
            <a:off x="2384331" y="769224"/>
            <a:ext cx="2112164" cy="1969625"/>
          </a:xfrm>
          <a:prstGeom prst="rect">
            <a:avLst/>
          </a:prstGeom>
          <a:ln>
            <a:noFill/>
          </a:ln>
          <a:effectLst>
            <a:softEdge rad="112500"/>
          </a:effectLst>
        </p:spPr>
      </p:pic>
      <p:pic>
        <p:nvPicPr>
          <p:cNvPr id="24" name="Рисунок 23" descr="IMG_20201125_094109.jpg"/>
          <p:cNvPicPr>
            <a:picLocks noChangeAspect="1"/>
          </p:cNvPicPr>
          <p:nvPr/>
        </p:nvPicPr>
        <p:blipFill>
          <a:blip r:embed="rId5" cstate="print"/>
          <a:stretch>
            <a:fillRect/>
          </a:stretch>
        </p:blipFill>
        <p:spPr>
          <a:xfrm>
            <a:off x="5020260" y="2734319"/>
            <a:ext cx="1746514" cy="1699311"/>
          </a:xfrm>
          <a:prstGeom prst="rect">
            <a:avLst/>
          </a:prstGeom>
          <a:ln>
            <a:noFill/>
          </a:ln>
          <a:effectLst>
            <a:softEdge rad="112500"/>
          </a:effectLst>
        </p:spPr>
      </p:pic>
      <p:pic>
        <p:nvPicPr>
          <p:cNvPr id="25" name="Рисунок 24" descr="IMG_20201125_094128.jpg"/>
          <p:cNvPicPr>
            <a:picLocks noChangeAspect="1"/>
          </p:cNvPicPr>
          <p:nvPr/>
        </p:nvPicPr>
        <p:blipFill>
          <a:blip r:embed="rId6" cstate="print"/>
          <a:stretch>
            <a:fillRect/>
          </a:stretch>
        </p:blipFill>
        <p:spPr>
          <a:xfrm>
            <a:off x="5397033" y="792823"/>
            <a:ext cx="1818640" cy="1981200"/>
          </a:xfrm>
          <a:prstGeom prst="rect">
            <a:avLst/>
          </a:prstGeom>
          <a:ln>
            <a:noFill/>
          </a:ln>
          <a:effectLst>
            <a:softEdge rad="112500"/>
          </a:effectLst>
        </p:spPr>
      </p:pic>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1"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06951" y="27363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17040" y="640080"/>
            <a:ext cx="5963920" cy="1754326"/>
          </a:xfrm>
          <a:prstGeom prst="rect">
            <a:avLst/>
          </a:prstGeom>
        </p:spPr>
        <p:txBody>
          <a:bodyPr wrap="square">
            <a:spAutoFit/>
          </a:bodyPr>
          <a:lstStyle/>
          <a:p>
            <a:pPr algn="r"/>
            <a:r>
              <a:rPr lang="ru-RU" dirty="0" smtClean="0">
                <a:latin typeface="Times New Roman" pitchFamily="18" charset="0"/>
                <a:cs typeface="Times New Roman" pitchFamily="18" charset="0"/>
              </a:rPr>
              <a:t>«Игра – это огромное светлое нежное, через которое в духовный мир ребенка вливается живительный поток  представлений и понятий об окружающем мире. Игра – это искра, зажигающая огонек пытливости и любознательности».</a:t>
            </a:r>
          </a:p>
          <a:p>
            <a:r>
              <a:rPr lang="ru-RU" dirty="0" smtClean="0">
                <a:latin typeface="Times New Roman" pitchFamily="18" charset="0"/>
                <a:cs typeface="Times New Roman" pitchFamily="18" charset="0"/>
              </a:rPr>
              <a:t>                                                                В.А.Сухомлинский</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845" y="2268169"/>
            <a:ext cx="3444018" cy="1676909"/>
          </a:xfrm>
          <a:prstGeom prst="rect">
            <a:avLst/>
          </a:prstGeom>
        </p:spPr>
      </p:pic>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300480" y="282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184731" cy="400110"/>
          </a:xfrm>
          <a:prstGeom prst="rect">
            <a:avLst/>
          </a:prstGeom>
        </p:spPr>
        <p:txBody>
          <a:bodyPr wrap="none">
            <a:spAutoFit/>
          </a:bodyPr>
          <a:lstStyle/>
          <a:p>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1788160" y="2522143"/>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367396" y="2195985"/>
            <a:ext cx="6506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1671410" y="1605280"/>
            <a:ext cx="4216219" cy="369332"/>
          </a:xfrm>
          <a:prstGeom prst="rect">
            <a:avLst/>
          </a:prstGeom>
        </p:spPr>
        <p:txBody>
          <a:bodyPr wrap="square">
            <a:spAutoFit/>
          </a:bodyPr>
          <a:lstStyle/>
          <a:p>
            <a:pPr algn="ctr"/>
            <a:endParaRPr lang="ru-RU" b="1" i="1" dirty="0">
              <a:solidFill>
                <a:srgbClr val="0070C0"/>
              </a:solidFill>
              <a:latin typeface="Times New Roman" pitchFamily="18" charset="0"/>
              <a:cs typeface="Times New Roman" pitchFamily="18" charset="0"/>
            </a:endParaRPr>
          </a:p>
        </p:txBody>
      </p:sp>
      <p:sp>
        <p:nvSpPr>
          <p:cNvPr id="13" name="Прямоугольник 12"/>
          <p:cNvSpPr/>
          <p:nvPr/>
        </p:nvSpPr>
        <p:spPr>
          <a:xfrm>
            <a:off x="2839636" y="304284"/>
            <a:ext cx="184731" cy="369332"/>
          </a:xfrm>
          <a:prstGeom prst="rect">
            <a:avLst/>
          </a:prstGeom>
        </p:spPr>
        <p:txBody>
          <a:bodyPr wrap="none">
            <a:spAutoFit/>
          </a:bodyPr>
          <a:lstStyle/>
          <a:p>
            <a:endParaRPr lang="ru-RU" b="1" i="1" dirty="0">
              <a:solidFill>
                <a:srgbClr val="0070C0"/>
              </a:solidFill>
              <a:latin typeface="Times New Roman" pitchFamily="18" charset="0"/>
              <a:cs typeface="Times New Roman" pitchFamily="18" charset="0"/>
            </a:endParaRPr>
          </a:p>
        </p:txBody>
      </p:sp>
      <p:sp>
        <p:nvSpPr>
          <p:cNvPr id="15" name="Прямоугольник 14"/>
          <p:cNvSpPr/>
          <p:nvPr/>
        </p:nvSpPr>
        <p:spPr>
          <a:xfrm>
            <a:off x="2940816" y="345440"/>
            <a:ext cx="3330784" cy="369332"/>
          </a:xfrm>
          <a:prstGeom prst="rect">
            <a:avLst/>
          </a:prstGeom>
        </p:spPr>
        <p:txBody>
          <a:bodyPr wrap="square">
            <a:spAutoFit/>
          </a:bodyPr>
          <a:lstStyle/>
          <a:p>
            <a:endParaRPr lang="ru-RU" b="1" i="1" dirty="0">
              <a:solidFill>
                <a:srgbClr val="0070C0"/>
              </a:solidFill>
              <a:latin typeface="Times New Roman" pitchFamily="18" charset="0"/>
              <a:cs typeface="Times New Roman" pitchFamily="18" charset="0"/>
            </a:endParaRPr>
          </a:p>
        </p:txBody>
      </p:sp>
      <p:sp>
        <p:nvSpPr>
          <p:cNvPr id="27649" name="Rectangle 1"/>
          <p:cNvSpPr>
            <a:spLocks noChangeArrowheads="1"/>
          </p:cNvSpPr>
          <p:nvPr/>
        </p:nvSpPr>
        <p:spPr bwMode="auto">
          <a:xfrm>
            <a:off x="1391920" y="2171947"/>
            <a:ext cx="621792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3609975" algn="l"/>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Прямоугольник 15"/>
          <p:cNvSpPr/>
          <p:nvPr/>
        </p:nvSpPr>
        <p:spPr>
          <a:xfrm>
            <a:off x="3244136" y="436880"/>
            <a:ext cx="2851422" cy="369332"/>
          </a:xfrm>
          <a:prstGeom prst="rect">
            <a:avLst/>
          </a:prstGeom>
        </p:spPr>
        <p:txBody>
          <a:bodyPr wrap="square">
            <a:spAutoFit/>
          </a:bodyPr>
          <a:lstStyle/>
          <a:p>
            <a:r>
              <a:rPr lang="ru-RU" b="1" dirty="0" smtClean="0">
                <a:solidFill>
                  <a:srgbClr val="0070C0"/>
                </a:solidFill>
                <a:latin typeface="Times New Roman" pitchFamily="18" charset="0"/>
                <a:cs typeface="Times New Roman" pitchFamily="18" charset="0"/>
              </a:rPr>
              <a:t>Математические загадки</a:t>
            </a:r>
            <a:endParaRPr lang="ru-RU" b="1" dirty="0">
              <a:solidFill>
                <a:srgbClr val="0070C0"/>
              </a:solidFill>
              <a:latin typeface="Times New Roman" pitchFamily="18" charset="0"/>
              <a:cs typeface="Times New Roman" pitchFamily="18" charset="0"/>
            </a:endParaRPr>
          </a:p>
        </p:txBody>
      </p:sp>
      <p:sp>
        <p:nvSpPr>
          <p:cNvPr id="30721" name="Rectangle 1"/>
          <p:cNvSpPr>
            <a:spLocks noChangeArrowheads="1"/>
          </p:cNvSpPr>
          <p:nvPr/>
        </p:nvSpPr>
        <p:spPr bwMode="auto">
          <a:xfrm>
            <a:off x="1300480" y="790817"/>
            <a:ext cx="644144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609975" algn="l"/>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формировании пространственных и временных представлений помогают </a:t>
            </a:r>
            <a:r>
              <a:rPr kumimoji="0" lang="ru-RU" sz="11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логические концовки</a:t>
            </a:r>
            <a:r>
              <a:rPr kumimoji="0" lang="ru-RU"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09975" algn="l"/>
              </a:tabLst>
            </a:pPr>
            <a:r>
              <a:rPr kumimoji="0" 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Если Саша вышел из дома раньше Сережи, то Сережа… (вышел позже Саши.)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09975" algn="l"/>
              </a:tabLst>
            </a:pPr>
            <a:r>
              <a:rPr kumimoji="0" 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Если сестра старше брата, то брат… (младше сестры.)</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2" name="Rectangle 2"/>
          <p:cNvSpPr>
            <a:spLocks noChangeArrowheads="1"/>
          </p:cNvSpPr>
          <p:nvPr/>
        </p:nvSpPr>
        <p:spPr bwMode="auto">
          <a:xfrm>
            <a:off x="1727200" y="1549729"/>
            <a:ext cx="573024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609975" algn="l"/>
              </a:tabLst>
            </a:pP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Навыки счета отрабатываются при использовании </a:t>
            </a:r>
            <a:r>
              <a:rPr kumimoji="0" lang="ru-RU" sz="1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считалок</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609975" algn="l"/>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Жили-были сто ребят.</a:t>
            </a:r>
            <a:b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 ходили в детский сад,</a:t>
            </a:r>
            <a:b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 садились за обед,</a:t>
            </a:r>
            <a:b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 съедали сто котлет,</a:t>
            </a:r>
            <a:b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потом ложились спать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b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Начинай считать опять.</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1788160" y="2763895"/>
            <a:ext cx="566928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09975" algn="l"/>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Формированию элементарных математических представлений могут помочь </a:t>
            </a:r>
            <a:r>
              <a:rPr kumimoji="0" lang="ru-RU" sz="1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пословицы и поговорки</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9975" algn="l"/>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Один в поле не воин.</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9975" algn="l"/>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Семеро одного не ждут.</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9975" algn="l"/>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нужно забывать и о порядковом счете:</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9975" algn="l"/>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Первый блин всегда комом.</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9975" algn="l"/>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Второй Родины не бывает.</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836"/>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300480" y="282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20" name="Прямоугольник 19"/>
          <p:cNvSpPr/>
          <p:nvPr/>
        </p:nvSpPr>
        <p:spPr>
          <a:xfrm>
            <a:off x="2896515" y="395724"/>
            <a:ext cx="184731" cy="400110"/>
          </a:xfrm>
          <a:prstGeom prst="rect">
            <a:avLst/>
          </a:prstGeom>
        </p:spPr>
        <p:txBody>
          <a:bodyPr wrap="none">
            <a:spAutoFit/>
          </a:bodyPr>
          <a:lstStyle/>
          <a:p>
            <a:endParaRPr lang="ru-RU" sz="2000" b="1" i="1" dirty="0">
              <a:solidFill>
                <a:srgbClr val="0070C0"/>
              </a:solidFill>
              <a:latin typeface="Times New Roman" pitchFamily="18" charset="0"/>
              <a:cs typeface="Times New Roman" pitchFamily="18" charset="0"/>
            </a:endParaRPr>
          </a:p>
        </p:txBody>
      </p:sp>
      <p:sp>
        <p:nvSpPr>
          <p:cNvPr id="23" name="TextBox 22"/>
          <p:cNvSpPr txBox="1"/>
          <p:nvPr/>
        </p:nvSpPr>
        <p:spPr>
          <a:xfrm>
            <a:off x="1940560" y="2407920"/>
            <a:ext cx="5679440" cy="369332"/>
          </a:xfrm>
          <a:prstGeom prst="rect">
            <a:avLst/>
          </a:prstGeom>
          <a:noFill/>
        </p:spPr>
        <p:txBody>
          <a:bodyPr wrap="square" rtlCol="0">
            <a:spAutoFit/>
          </a:bodyPr>
          <a:lstStyle/>
          <a:p>
            <a:endParaRPr lang="ru-RU" dirty="0"/>
          </a:p>
        </p:txBody>
      </p:sp>
      <p:sp>
        <p:nvSpPr>
          <p:cNvPr id="2050" name="Rectangle 2"/>
          <p:cNvSpPr>
            <a:spLocks noChangeArrowheads="1"/>
          </p:cNvSpPr>
          <p:nvPr/>
        </p:nvSpPr>
        <p:spPr bwMode="auto">
          <a:xfrm rot="10800000" flipV="1">
            <a:off x="1367396" y="2195985"/>
            <a:ext cx="6506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1671410" y="1605280"/>
            <a:ext cx="4216219" cy="369332"/>
          </a:xfrm>
          <a:prstGeom prst="rect">
            <a:avLst/>
          </a:prstGeom>
        </p:spPr>
        <p:txBody>
          <a:bodyPr wrap="square">
            <a:spAutoFit/>
          </a:bodyPr>
          <a:lstStyle/>
          <a:p>
            <a:pPr algn="ctr"/>
            <a:endParaRPr lang="ru-RU" b="1" i="1" dirty="0">
              <a:solidFill>
                <a:srgbClr val="0070C0"/>
              </a:solidFill>
              <a:latin typeface="Times New Roman" pitchFamily="18" charset="0"/>
              <a:cs typeface="Times New Roman" pitchFamily="18" charset="0"/>
            </a:endParaRPr>
          </a:p>
        </p:txBody>
      </p:sp>
      <p:sp>
        <p:nvSpPr>
          <p:cNvPr id="13" name="Прямоугольник 12"/>
          <p:cNvSpPr/>
          <p:nvPr/>
        </p:nvSpPr>
        <p:spPr>
          <a:xfrm>
            <a:off x="2839636" y="304284"/>
            <a:ext cx="184731" cy="369332"/>
          </a:xfrm>
          <a:prstGeom prst="rect">
            <a:avLst/>
          </a:prstGeom>
        </p:spPr>
        <p:txBody>
          <a:bodyPr wrap="none">
            <a:spAutoFit/>
          </a:bodyPr>
          <a:lstStyle/>
          <a:p>
            <a:endParaRPr lang="ru-RU" b="1" i="1" dirty="0">
              <a:solidFill>
                <a:srgbClr val="0070C0"/>
              </a:solidFill>
              <a:latin typeface="Times New Roman" pitchFamily="18" charset="0"/>
              <a:cs typeface="Times New Roman" pitchFamily="18" charset="0"/>
            </a:endParaRPr>
          </a:p>
        </p:txBody>
      </p:sp>
      <p:sp>
        <p:nvSpPr>
          <p:cNvPr id="15" name="Прямоугольник 14"/>
          <p:cNvSpPr/>
          <p:nvPr/>
        </p:nvSpPr>
        <p:spPr>
          <a:xfrm>
            <a:off x="2940816" y="345440"/>
            <a:ext cx="3330784" cy="369332"/>
          </a:xfrm>
          <a:prstGeom prst="rect">
            <a:avLst/>
          </a:prstGeom>
        </p:spPr>
        <p:txBody>
          <a:bodyPr wrap="square">
            <a:spAutoFit/>
          </a:bodyPr>
          <a:lstStyle/>
          <a:p>
            <a:endParaRPr lang="ru-RU" b="1" i="1" dirty="0">
              <a:solidFill>
                <a:srgbClr val="0070C0"/>
              </a:solidFill>
              <a:latin typeface="Times New Roman" pitchFamily="18" charset="0"/>
              <a:cs typeface="Times New Roman" pitchFamily="18" charset="0"/>
            </a:endParaRPr>
          </a:p>
        </p:txBody>
      </p:sp>
      <p:sp>
        <p:nvSpPr>
          <p:cNvPr id="27649" name="Rectangle 1"/>
          <p:cNvSpPr>
            <a:spLocks noChangeArrowheads="1"/>
          </p:cNvSpPr>
          <p:nvPr/>
        </p:nvSpPr>
        <p:spPr bwMode="auto">
          <a:xfrm>
            <a:off x="1391920" y="2171947"/>
            <a:ext cx="621792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3609975" algn="l"/>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Прямоугольник 15"/>
          <p:cNvSpPr/>
          <p:nvPr/>
        </p:nvSpPr>
        <p:spPr>
          <a:xfrm>
            <a:off x="3244136" y="436880"/>
            <a:ext cx="2851422" cy="369332"/>
          </a:xfrm>
          <a:prstGeom prst="rect">
            <a:avLst/>
          </a:prstGeom>
        </p:spPr>
        <p:txBody>
          <a:bodyPr wrap="square">
            <a:spAutoFit/>
          </a:bodyPr>
          <a:lstStyle/>
          <a:p>
            <a:endParaRPr lang="ru-RU" b="1" dirty="0">
              <a:solidFill>
                <a:srgbClr val="0070C0"/>
              </a:solidFill>
              <a:latin typeface="Times New Roman" pitchFamily="18" charset="0"/>
              <a:cs typeface="Times New Roman" pitchFamily="18" charset="0"/>
            </a:endParaRPr>
          </a:p>
        </p:txBody>
      </p:sp>
      <p:sp>
        <p:nvSpPr>
          <p:cNvPr id="30721" name="Rectangle 1"/>
          <p:cNvSpPr>
            <a:spLocks noChangeArrowheads="1"/>
          </p:cNvSpPr>
          <p:nvPr/>
        </p:nvSpPr>
        <p:spPr bwMode="auto">
          <a:xfrm>
            <a:off x="1422400" y="1116736"/>
            <a:ext cx="631952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09975" algn="l"/>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2" name="Rectangle 2"/>
          <p:cNvSpPr>
            <a:spLocks noChangeArrowheads="1"/>
          </p:cNvSpPr>
          <p:nvPr/>
        </p:nvSpPr>
        <p:spPr bwMode="auto">
          <a:xfrm>
            <a:off x="1727200" y="2011394"/>
            <a:ext cx="573024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609975" algn="l"/>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1788160" y="3225560"/>
            <a:ext cx="566928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09975" algn="l"/>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Прямоугольник 18"/>
          <p:cNvSpPr/>
          <p:nvPr/>
        </p:nvSpPr>
        <p:spPr>
          <a:xfrm>
            <a:off x="4163073" y="345440"/>
            <a:ext cx="824649" cy="369332"/>
          </a:xfrm>
          <a:prstGeom prst="rect">
            <a:avLst/>
          </a:prstGeom>
        </p:spPr>
        <p:txBody>
          <a:bodyPr wrap="square">
            <a:spAutoFit/>
          </a:bodyPr>
          <a:lstStyle/>
          <a:p>
            <a:r>
              <a:rPr lang="ru-RU" b="1" i="1" dirty="0" smtClean="0">
                <a:solidFill>
                  <a:srgbClr val="0070C0"/>
                </a:solidFill>
                <a:latin typeface="Times New Roman" pitchFamily="18" charset="0"/>
                <a:cs typeface="Times New Roman" pitchFamily="18" charset="0"/>
              </a:rPr>
              <a:t>Вывод</a:t>
            </a:r>
            <a:endParaRPr lang="ru-RU" b="1" i="1" dirty="0">
              <a:solidFill>
                <a:srgbClr val="0070C0"/>
              </a:solidFill>
              <a:latin typeface="Times New Roman" pitchFamily="18" charset="0"/>
              <a:cs typeface="Times New Roman" pitchFamily="18" charset="0"/>
            </a:endParaRPr>
          </a:p>
        </p:txBody>
      </p:sp>
      <p:sp>
        <p:nvSpPr>
          <p:cNvPr id="33793" name="Rectangle 1"/>
          <p:cNvSpPr>
            <a:spLocks noChangeArrowheads="1"/>
          </p:cNvSpPr>
          <p:nvPr/>
        </p:nvSpPr>
        <p:spPr bwMode="auto">
          <a:xfrm>
            <a:off x="1517567" y="620832"/>
            <a:ext cx="6177281"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ходе проделанной работы, я сделала вывод, что дидактическая игра может быть использована, как и на этапах повторения и закрепления, так и на этапах изучения нового материала. Она должна в полной мере решать как образовательные задачи , так и задачи активизации познавательной деятельности, и быть основной ступенью в развитии познавательных интересов детей . </a:t>
            </a:r>
            <a:endParaRPr kumimoji="0" lang="ru-RU" sz="12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Дидактические игры необходимы в обучении и воспитании детей дошкольного возраста. Таким образом, дидактическая игра – это целенаправленная творческая деятельность, в процессе которой обучаемые глубже и ярче постигают явления окружающей действительности и познают мир. </a:t>
            </a:r>
            <a:endParaRPr kumimoji="0" lang="ru-RU" sz="12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794" name="Rectangle 2"/>
          <p:cNvSpPr>
            <a:spLocks noChangeArrowheads="1"/>
          </p:cNvSpPr>
          <p:nvPr/>
        </p:nvSpPr>
        <p:spPr bwMode="auto">
          <a:xfrm rot="10800000" flipV="1">
            <a:off x="1454920" y="2316648"/>
            <a:ext cx="624505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Применение дидактических игр повышает эффективность педагогического процесса, кроме того, они способствуют развитию памяти, мышления у детей, оказывая огромное влияние на умственное развитие ребенка. Обучая маленьких детей в процессе игры, стремлюсь  к тому, чтобы радость от игр перешла в радость учения. </a:t>
            </a:r>
            <a:endParaRPr kumimoji="0" lang="ru-RU" sz="12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2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795" name="Rectangle 3"/>
          <p:cNvSpPr>
            <a:spLocks noChangeArrowheads="1"/>
          </p:cNvSpPr>
          <p:nvPr/>
        </p:nvSpPr>
        <p:spPr bwMode="auto">
          <a:xfrm rot="10800000" flipV="1">
            <a:off x="1467458" y="3218495"/>
            <a:ext cx="621587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Поэтому рекомендую воспитателям детских садов и родителям использовать дидактические игры в процессе обучения детей математике и развитию в них математических способностей </a:t>
            </a:r>
            <a:endParaRPr kumimoji="0" lang="ru-RU" sz="12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1" y="0"/>
            <a:ext cx="9135879" cy="5143500"/>
          </a:xfrm>
          <a:prstGeom prst="rect">
            <a:avLst/>
          </a:prstGeom>
        </p:spPr>
      </p:pic>
      <p:sp>
        <p:nvSpPr>
          <p:cNvPr id="4" name="Прямоугольник 3"/>
          <p:cNvSpPr/>
          <p:nvPr/>
        </p:nvSpPr>
        <p:spPr>
          <a:xfrm>
            <a:off x="1498052" y="335734"/>
            <a:ext cx="2637950" cy="646331"/>
          </a:xfrm>
          <a:prstGeom prst="rect">
            <a:avLst/>
          </a:prstGeom>
        </p:spPr>
        <p:txBody>
          <a:bodyPr wrap="square">
            <a:spAutoFit/>
          </a:bodyPr>
          <a:lstStyle/>
          <a:p>
            <a:pPr marL="514350"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1259840" y="447040"/>
            <a:ext cx="6644640" cy="3785652"/>
          </a:xfrm>
          <a:prstGeom prst="rect">
            <a:avLst/>
          </a:prstGeom>
        </p:spPr>
        <p:txBody>
          <a:bodyPr wrap="square">
            <a:spAutoFit/>
          </a:bodyPr>
          <a:lstStyle/>
          <a:p>
            <a:pPr algn="just"/>
            <a:r>
              <a:rPr lang="ru-RU" sz="2400" b="1" i="1" dirty="0" smtClean="0">
                <a:latin typeface="Times New Roman" pitchFamily="18" charset="0"/>
                <a:cs typeface="Times New Roman" pitchFamily="18" charset="0"/>
              </a:rPr>
              <a:t>Игра помогает сделать любой учебный материал увлекательным, вызывает у детей глубокое удовлетворение, создаёт радостное рабочее настроение, облегчает процесс усвоения знаний. </a:t>
            </a:r>
          </a:p>
          <a:p>
            <a:pPr algn="just"/>
            <a:r>
              <a:rPr lang="ru-RU" sz="2400" b="1" i="1" dirty="0" smtClean="0">
                <a:latin typeface="Times New Roman" pitchFamily="18" charset="0"/>
                <a:cs typeface="Times New Roman" pitchFamily="18" charset="0"/>
              </a:rPr>
              <a:t>В дидактических играх ребёнок наблюдает, сравнивает, сопоставляет, классифицирует предметы по тем или иным признакам, производит доступный ему анализ и синтез, делает обобщения. </a:t>
            </a:r>
          </a:p>
        </p:txBody>
      </p:sp>
    </p:spTree>
    <p:extLst>
      <p:ext uri="{BB962C8B-B14F-4D97-AF65-F5344CB8AC3E}">
        <p14:creationId xmlns:p14="http://schemas.microsoft.com/office/powerpoint/2010/main" val="27112325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06951" y="27363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7" name="Прямоугольник 6"/>
          <p:cNvSpPr/>
          <p:nvPr/>
        </p:nvSpPr>
        <p:spPr>
          <a:xfrm>
            <a:off x="1454921" y="712218"/>
            <a:ext cx="6332200" cy="2862322"/>
          </a:xfrm>
          <a:prstGeom prst="rect">
            <a:avLst/>
          </a:prstGeom>
        </p:spPr>
        <p:txBody>
          <a:bodyPr wrap="square">
            <a:spAutoFit/>
          </a:bodyPr>
          <a:lstStyle/>
          <a:p>
            <a:pPr marL="548640" indent="-411480" algn="just" fontAlgn="auto">
              <a:spcAft>
                <a:spcPts val="0"/>
              </a:spcAft>
              <a:buClr>
                <a:schemeClr val="tx1">
                  <a:shade val="95000"/>
                </a:schemeClr>
              </a:buClr>
              <a:buFont typeface="Wingdings" panose="05000000000000000000" pitchFamily="2" charset="2"/>
              <a:buChar char="q"/>
              <a:defRPr/>
            </a:pPr>
            <a:r>
              <a:rPr lang="ru-RU" sz="2000" b="1" i="1" dirty="0" smtClean="0">
                <a:solidFill>
                  <a:srgbClr val="0070C0"/>
                </a:solidFill>
                <a:latin typeface="Times New Roman" panose="02020603050405020304" pitchFamily="18" charset="0"/>
                <a:cs typeface="Times New Roman" panose="02020603050405020304" pitchFamily="18" charset="0"/>
              </a:rPr>
              <a:t>Дидактическая игра </a:t>
            </a:r>
            <a:r>
              <a:rPr lang="ru-RU" sz="2000" b="1" dirty="0" smtClean="0">
                <a:latin typeface="Times New Roman" panose="02020603050405020304" pitchFamily="18" charset="0"/>
                <a:cs typeface="Times New Roman" panose="02020603050405020304" pitchFamily="18" charset="0"/>
              </a:rPr>
              <a:t>– это вид деятельности, занимаясь которой, дети учатся. Дидактическая игра может быть индивидуальной или коллективной.  </a:t>
            </a:r>
            <a:endParaRPr lang="ru-RU" sz="2000" dirty="0" smtClean="0">
              <a:latin typeface="Times New Roman" panose="02020603050405020304" pitchFamily="18" charset="0"/>
              <a:cs typeface="Times New Roman" panose="02020603050405020304" pitchFamily="18" charset="0"/>
            </a:endParaRPr>
          </a:p>
          <a:p>
            <a:pPr marL="548640" indent="-411480" algn="just" fontAlgn="auto">
              <a:spcAft>
                <a:spcPts val="0"/>
              </a:spcAft>
              <a:buClr>
                <a:schemeClr val="tx1">
                  <a:shade val="95000"/>
                </a:schemeClr>
              </a:buClr>
              <a:buFont typeface="Wingdings" panose="05000000000000000000" pitchFamily="2" charset="2"/>
              <a:buChar char="q"/>
              <a:defRPr/>
            </a:pPr>
            <a:r>
              <a:rPr lang="ru-RU" sz="2000" b="1" dirty="0" smtClean="0">
                <a:latin typeface="Times New Roman" panose="02020603050405020304" pitchFamily="18" charset="0"/>
                <a:cs typeface="Times New Roman" panose="02020603050405020304" pitchFamily="18" charset="0"/>
              </a:rPr>
              <a:t>Существенный признак </a:t>
            </a:r>
            <a:r>
              <a:rPr lang="ru-RU" sz="2000" b="1" i="1" dirty="0" smtClean="0">
                <a:solidFill>
                  <a:srgbClr val="0070C0"/>
                </a:solidFill>
                <a:latin typeface="Times New Roman" panose="02020603050405020304" pitchFamily="18" charset="0"/>
                <a:cs typeface="Times New Roman" panose="02020603050405020304" pitchFamily="18" charset="0"/>
              </a:rPr>
              <a:t>дидактической игры </a:t>
            </a:r>
            <a:r>
              <a:rPr lang="ru-RU" sz="2000" b="1" dirty="0" smtClean="0">
                <a:latin typeface="Times New Roman" panose="02020603050405020304" pitchFamily="18" charset="0"/>
                <a:cs typeface="Times New Roman" panose="02020603050405020304" pitchFamily="18" charset="0"/>
              </a:rPr>
              <a:t>– устойчивая структура, которая отличает её от всякой другой деятельности.</a:t>
            </a:r>
          </a:p>
          <a:p>
            <a:pPr marL="548640" indent="-411480" algn="just" fontAlgn="auto">
              <a:spcAft>
                <a:spcPts val="0"/>
              </a:spcAft>
              <a:buClr>
                <a:schemeClr val="tx1">
                  <a:shade val="95000"/>
                </a:schemeClr>
              </a:buClr>
              <a:buFont typeface="Wingdings" panose="05000000000000000000" pitchFamily="2" charset="2"/>
              <a:buChar char="q"/>
              <a:defRPr/>
            </a:pPr>
            <a:r>
              <a:rPr lang="ru-RU" sz="2000" b="1" dirty="0" smtClean="0">
                <a:latin typeface="Times New Roman" panose="02020603050405020304" pitchFamily="18" charset="0"/>
                <a:cs typeface="Times New Roman" panose="02020603050405020304" pitchFamily="18" charset="0"/>
              </a:rPr>
              <a:t>Огромную роль в умственном воспитании и в развитии интеллекта играет математика. </a:t>
            </a:r>
            <a:r>
              <a:rPr lang="ru-RU" sz="1600"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06951" y="27363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371600" y="528320"/>
            <a:ext cx="6492240" cy="1015663"/>
          </a:xfrm>
          <a:prstGeom prst="rect">
            <a:avLst/>
          </a:prstGeom>
        </p:spPr>
        <p:txBody>
          <a:bodyPr wrap="square">
            <a:spAutoFit/>
          </a:bodyPr>
          <a:lstStyle/>
          <a:p>
            <a:pPr algn="ctr"/>
            <a:r>
              <a:rPr lang="ru-RU" sz="2000" b="1" i="1" dirty="0" smtClean="0">
                <a:solidFill>
                  <a:srgbClr val="0070C0"/>
                </a:solidFill>
                <a:latin typeface="Times New Roman" pitchFamily="18" charset="0"/>
                <a:cs typeface="Times New Roman" pitchFamily="18" charset="0"/>
              </a:rPr>
              <a:t>Дидактические игры по формированию математических представлений условно делятся на следующие группы:</a:t>
            </a: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574800" y="1554480"/>
            <a:ext cx="6197600" cy="1631216"/>
          </a:xfrm>
          <a:prstGeom prst="rect">
            <a:avLst/>
          </a:prstGeom>
        </p:spPr>
        <p:txBody>
          <a:bodyPr wrap="square">
            <a:spAutoFit/>
          </a:bodyPr>
          <a:lstStyle/>
          <a:p>
            <a:pPr>
              <a:buFont typeface="Wingdings 2" pitchFamily="18" charset="2"/>
              <a:buNone/>
            </a:pPr>
            <a:r>
              <a:rPr lang="ru-RU" sz="2000" b="1" i="1" dirty="0" smtClean="0">
                <a:latin typeface="Times New Roman" pitchFamily="18" charset="0"/>
                <a:cs typeface="Times New Roman" pitchFamily="18" charset="0"/>
              </a:rPr>
              <a:t>1. Игры с цифрами и числами</a:t>
            </a:r>
            <a:endParaRPr lang="ru-RU" sz="2000" i="1" dirty="0" smtClean="0">
              <a:latin typeface="Times New Roman" pitchFamily="18" charset="0"/>
              <a:cs typeface="Times New Roman" pitchFamily="18" charset="0"/>
            </a:endParaRPr>
          </a:p>
          <a:p>
            <a:pPr>
              <a:buFont typeface="Wingdings 2" pitchFamily="18" charset="2"/>
              <a:buNone/>
            </a:pPr>
            <a:r>
              <a:rPr lang="ru-RU" sz="2000" b="1" i="1" dirty="0" smtClean="0">
                <a:latin typeface="Times New Roman" pitchFamily="18" charset="0"/>
                <a:cs typeface="Times New Roman" pitchFamily="18" charset="0"/>
              </a:rPr>
              <a:t>2. Игры- путешествие во времени</a:t>
            </a:r>
            <a:endParaRPr lang="ru-RU" sz="2000" i="1" dirty="0" smtClean="0">
              <a:latin typeface="Times New Roman" pitchFamily="18" charset="0"/>
              <a:cs typeface="Times New Roman" pitchFamily="18" charset="0"/>
            </a:endParaRPr>
          </a:p>
          <a:p>
            <a:pPr>
              <a:buFont typeface="Wingdings 2" pitchFamily="18" charset="2"/>
              <a:buNone/>
            </a:pPr>
            <a:r>
              <a:rPr lang="ru-RU" sz="2000" b="1" i="1" dirty="0" smtClean="0">
                <a:latin typeface="Times New Roman" pitchFamily="18" charset="0"/>
                <a:cs typeface="Times New Roman" pitchFamily="18" charset="0"/>
              </a:rPr>
              <a:t>3. Игры на ориентирование в пространстве</a:t>
            </a:r>
            <a:endParaRPr lang="ru-RU" sz="2000" i="1" dirty="0" smtClean="0">
              <a:latin typeface="Times New Roman" pitchFamily="18" charset="0"/>
              <a:cs typeface="Times New Roman" pitchFamily="18" charset="0"/>
            </a:endParaRPr>
          </a:p>
          <a:p>
            <a:pPr>
              <a:buFont typeface="Wingdings 2" pitchFamily="18" charset="2"/>
              <a:buNone/>
            </a:pPr>
            <a:r>
              <a:rPr lang="ru-RU" sz="2000" b="1" i="1" dirty="0" smtClean="0">
                <a:latin typeface="Times New Roman" pitchFamily="18" charset="0"/>
                <a:cs typeface="Times New Roman" pitchFamily="18" charset="0"/>
              </a:rPr>
              <a:t>4. Игры с геометрическими фигурами</a:t>
            </a:r>
            <a:endParaRPr lang="ru-RU" sz="2000" i="1" dirty="0" smtClean="0">
              <a:latin typeface="Times New Roman" pitchFamily="18" charset="0"/>
              <a:cs typeface="Times New Roman" pitchFamily="18" charset="0"/>
            </a:endParaRPr>
          </a:p>
          <a:p>
            <a:pPr>
              <a:buFont typeface="Wingdings 2" pitchFamily="18" charset="2"/>
              <a:buNone/>
            </a:pPr>
            <a:r>
              <a:rPr lang="ru-RU" sz="2000" b="1" i="1" dirty="0" smtClean="0">
                <a:latin typeface="Times New Roman" pitchFamily="18" charset="0"/>
                <a:cs typeface="Times New Roman" pitchFamily="18" charset="0"/>
              </a:rPr>
              <a:t>5. Игры на логическое мышление</a:t>
            </a:r>
            <a:endParaRPr lang="ru-RU"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574800" y="155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10" name="Прямоугольник 9"/>
          <p:cNvSpPr/>
          <p:nvPr/>
        </p:nvSpPr>
        <p:spPr>
          <a:xfrm>
            <a:off x="3137152" y="325120"/>
            <a:ext cx="2999539" cy="369332"/>
          </a:xfrm>
          <a:prstGeom prst="rect">
            <a:avLst/>
          </a:prstGeom>
        </p:spPr>
        <p:txBody>
          <a:bodyPr wrap="square">
            <a:spAutoFit/>
          </a:bodyPr>
          <a:lstStyle/>
          <a:p>
            <a:r>
              <a:rPr lang="ru-RU" b="1" i="1" dirty="0" smtClean="0">
                <a:solidFill>
                  <a:srgbClr val="0070C0"/>
                </a:solidFill>
                <a:latin typeface="Times New Roman" pitchFamily="18" charset="0"/>
                <a:cs typeface="Times New Roman" pitchFamily="18" charset="0"/>
              </a:rPr>
              <a:t>Игры с цифрами и числами</a:t>
            </a:r>
            <a:endParaRPr lang="ru-RU" b="1" i="1" dirty="0">
              <a:solidFill>
                <a:srgbClr val="0070C0"/>
              </a:solidFill>
              <a:latin typeface="Times New Roman" pitchFamily="18" charset="0"/>
              <a:cs typeface="Times New Roman" pitchFamily="18" charset="0"/>
            </a:endParaRPr>
          </a:p>
        </p:txBody>
      </p:sp>
      <p:sp>
        <p:nvSpPr>
          <p:cNvPr id="15" name="TextBox 14"/>
          <p:cNvSpPr txBox="1"/>
          <p:nvPr/>
        </p:nvSpPr>
        <p:spPr>
          <a:xfrm>
            <a:off x="1270000" y="711200"/>
            <a:ext cx="6736080" cy="4955203"/>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К </a:t>
            </a:r>
            <a:r>
              <a:rPr lang="ru-RU" sz="1400" b="1" i="1" dirty="0" smtClean="0">
                <a:solidFill>
                  <a:srgbClr val="0070C0"/>
                </a:solidFill>
                <a:latin typeface="Times New Roman" pitchFamily="18" charset="0"/>
                <a:cs typeface="Times New Roman" pitchFamily="18" charset="0"/>
              </a:rPr>
              <a:t>первой группе </a:t>
            </a:r>
            <a:r>
              <a:rPr lang="ru-RU" sz="1400" b="1" dirty="0" smtClean="0">
                <a:latin typeface="Times New Roman" pitchFamily="18" charset="0"/>
                <a:cs typeface="Times New Roman" pitchFamily="18" charset="0"/>
              </a:rPr>
              <a:t>игр относится обучение детей счету в прямом и обратном порядке. </a:t>
            </a:r>
          </a:p>
          <a:p>
            <a:pPr algn="just"/>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Играя в такие дидактические игры как  «Какой цифры не стало?», «Сколько?», «Путаница», «Исправь ошибку», «Убираем цифры», «Назови соседей», дети учатся свободно оперировать числами в пределах 10 и сопровождать словами свои действия.</a:t>
            </a:r>
          </a:p>
          <a:p>
            <a:pPr algn="just"/>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Игра «Считай, не ошибись!», помогает усвоению порядка следования чисел, упражнения в прямом и обратном счете.</a:t>
            </a:r>
          </a:p>
          <a:p>
            <a:pPr algn="just"/>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Дидактические игры, такие как «Задумай число»,  «Число, как тебя зовут?», «Составь цифру», «Кто первый назовет, которой  игрушки не стало?» и многие другие используются на занятиях в свободное время, с целью развития у детей внимания, памяти,  мышления.</a:t>
            </a:r>
          </a:p>
          <a:p>
            <a:endParaRPr lang="ru-RU" sz="1600" b="1" dirty="0" smtClean="0">
              <a:latin typeface="Times New Roman" pitchFamily="18" charset="0"/>
              <a:cs typeface="Times New Roman" pitchFamily="18" charset="0"/>
            </a:endParaRPr>
          </a:p>
          <a:p>
            <a:endParaRPr lang="ru-RU" sz="1600" b="1" dirty="0" smtClean="0">
              <a:latin typeface="Times New Roman" pitchFamily="18" charset="0"/>
              <a:cs typeface="Times New Roman" pitchFamily="18" charset="0"/>
            </a:endParaRPr>
          </a:p>
          <a:p>
            <a:endParaRPr lang="ru-RU" sz="1600"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1" y="0"/>
            <a:ext cx="9135879" cy="5143500"/>
          </a:xfrm>
          <a:prstGeom prst="rect">
            <a:avLst/>
          </a:prstGeom>
        </p:spPr>
      </p:pic>
      <p:sp>
        <p:nvSpPr>
          <p:cNvPr id="4" name="Прямоугольник 3"/>
          <p:cNvSpPr/>
          <p:nvPr/>
        </p:nvSpPr>
        <p:spPr>
          <a:xfrm>
            <a:off x="1498052" y="335734"/>
            <a:ext cx="2637950" cy="646331"/>
          </a:xfrm>
          <a:prstGeom prst="rect">
            <a:avLst/>
          </a:prstGeom>
        </p:spPr>
        <p:txBody>
          <a:bodyPr wrap="square">
            <a:spAutoFit/>
          </a:bodyPr>
          <a:lstStyle/>
          <a:p>
            <a:pPr marL="514350"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1259840" y="447040"/>
            <a:ext cx="6644640" cy="461665"/>
          </a:xfrm>
          <a:prstGeom prst="rect">
            <a:avLst/>
          </a:prstGeom>
        </p:spPr>
        <p:txBody>
          <a:bodyPr wrap="square">
            <a:spAutoFit/>
          </a:bodyPr>
          <a:lstStyle/>
          <a:p>
            <a:pPr lvl="5"/>
            <a:endParaRPr lang="ru-RU" sz="2400" dirty="0" smtClean="0">
              <a:latin typeface="Times New Roman" pitchFamily="18" charset="0"/>
              <a:cs typeface="Times New Roman" pitchFamily="18" charset="0"/>
            </a:endParaRPr>
          </a:p>
        </p:txBody>
      </p:sp>
      <p:sp>
        <p:nvSpPr>
          <p:cNvPr id="6" name="Прямоугольник 5"/>
          <p:cNvSpPr/>
          <p:nvPr/>
        </p:nvSpPr>
        <p:spPr>
          <a:xfrm>
            <a:off x="3072230" y="386080"/>
            <a:ext cx="2999539" cy="369332"/>
          </a:xfrm>
          <a:prstGeom prst="rect">
            <a:avLst/>
          </a:prstGeom>
        </p:spPr>
        <p:txBody>
          <a:bodyPr wrap="square">
            <a:spAutoFit/>
          </a:bodyPr>
          <a:lstStyle/>
          <a:p>
            <a:r>
              <a:rPr lang="ru-RU" b="1" i="1" dirty="0" smtClean="0">
                <a:solidFill>
                  <a:srgbClr val="0070C0"/>
                </a:solidFill>
                <a:latin typeface="Times New Roman" pitchFamily="18" charset="0"/>
                <a:cs typeface="Times New Roman" pitchFamily="18" charset="0"/>
              </a:rPr>
              <a:t>Игры с цифрами и числами</a:t>
            </a:r>
            <a:endParaRPr lang="ru-RU" b="1" i="1" dirty="0">
              <a:solidFill>
                <a:srgbClr val="0070C0"/>
              </a:solidFill>
              <a:latin typeface="Times New Roman" pitchFamily="18" charset="0"/>
              <a:cs typeface="Times New Roman" pitchFamily="18" charset="0"/>
            </a:endParaRPr>
          </a:p>
        </p:txBody>
      </p:sp>
      <p:pic>
        <p:nvPicPr>
          <p:cNvPr id="7" name="Рисунок 6" descr="IMG_20201127_164718.jpg"/>
          <p:cNvPicPr>
            <a:picLocks noChangeAspect="1"/>
          </p:cNvPicPr>
          <p:nvPr/>
        </p:nvPicPr>
        <p:blipFill>
          <a:blip r:embed="rId3" cstate="print"/>
          <a:stretch>
            <a:fillRect/>
          </a:stretch>
        </p:blipFill>
        <p:spPr>
          <a:xfrm rot="21193964">
            <a:off x="1170789" y="1061736"/>
            <a:ext cx="2376694" cy="1914219"/>
          </a:xfrm>
          <a:prstGeom prst="rect">
            <a:avLst/>
          </a:prstGeom>
          <a:ln>
            <a:noFill/>
          </a:ln>
          <a:effectLst>
            <a:softEdge rad="112500"/>
          </a:effectLst>
        </p:spPr>
      </p:pic>
      <p:sp>
        <p:nvSpPr>
          <p:cNvPr id="8" name="TextBox 7"/>
          <p:cNvSpPr txBox="1"/>
          <p:nvPr/>
        </p:nvSpPr>
        <p:spPr>
          <a:xfrm rot="21179989">
            <a:off x="1490581" y="2827660"/>
            <a:ext cx="1978636"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«Найди пару»</a:t>
            </a:r>
          </a:p>
          <a:p>
            <a:pPr algn="ctr"/>
            <a:r>
              <a:rPr lang="ru-RU" b="1" dirty="0" smtClean="0">
                <a:latin typeface="Times New Roman" pitchFamily="18" charset="0"/>
                <a:cs typeface="Times New Roman" pitchFamily="18" charset="0"/>
              </a:rPr>
              <a:t>Цифры и счет </a:t>
            </a:r>
            <a:endParaRPr lang="ru-RU" b="1" dirty="0">
              <a:latin typeface="Times New Roman" pitchFamily="18" charset="0"/>
              <a:cs typeface="Times New Roman" pitchFamily="18" charset="0"/>
            </a:endParaRPr>
          </a:p>
        </p:txBody>
      </p:sp>
      <p:pic>
        <p:nvPicPr>
          <p:cNvPr id="9" name="Рисунок 8" descr="IMG_20201127_164639.jpg"/>
          <p:cNvPicPr>
            <a:picLocks noChangeAspect="1"/>
          </p:cNvPicPr>
          <p:nvPr/>
        </p:nvPicPr>
        <p:blipFill>
          <a:blip r:embed="rId4" cstate="print"/>
          <a:stretch>
            <a:fillRect/>
          </a:stretch>
        </p:blipFill>
        <p:spPr>
          <a:xfrm rot="727493">
            <a:off x="5660200" y="1128289"/>
            <a:ext cx="2331772" cy="1861412"/>
          </a:xfrm>
          <a:prstGeom prst="rect">
            <a:avLst/>
          </a:prstGeom>
          <a:ln>
            <a:noFill/>
          </a:ln>
          <a:effectLst>
            <a:softEdge rad="112500"/>
          </a:effectLst>
        </p:spPr>
      </p:pic>
      <p:sp>
        <p:nvSpPr>
          <p:cNvPr id="10" name="TextBox 9"/>
          <p:cNvSpPr txBox="1"/>
          <p:nvPr/>
        </p:nvSpPr>
        <p:spPr>
          <a:xfrm rot="689452">
            <a:off x="5629796" y="3123239"/>
            <a:ext cx="2083154"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«Посчитай-ка!»</a:t>
            </a:r>
            <a:endParaRPr lang="ru-RU" b="1" dirty="0">
              <a:latin typeface="Times New Roman" pitchFamily="18" charset="0"/>
              <a:cs typeface="Times New Roman" pitchFamily="18" charset="0"/>
            </a:endParaRPr>
          </a:p>
        </p:txBody>
      </p:sp>
      <p:pic>
        <p:nvPicPr>
          <p:cNvPr id="11" name="Рисунок 10" descr="IMG_20201127_164326.jpg"/>
          <p:cNvPicPr>
            <a:picLocks noChangeAspect="1"/>
          </p:cNvPicPr>
          <p:nvPr/>
        </p:nvPicPr>
        <p:blipFill>
          <a:blip r:embed="rId5" cstate="print"/>
          <a:stretch>
            <a:fillRect/>
          </a:stretch>
        </p:blipFill>
        <p:spPr>
          <a:xfrm>
            <a:off x="3495040" y="2346960"/>
            <a:ext cx="2113280" cy="2001520"/>
          </a:xfrm>
          <a:prstGeom prst="rect">
            <a:avLst/>
          </a:prstGeom>
          <a:ln>
            <a:noFill/>
          </a:ln>
          <a:effectLst>
            <a:softEdge rad="112500"/>
          </a:effectLst>
        </p:spPr>
      </p:pic>
      <p:sp>
        <p:nvSpPr>
          <p:cNvPr id="12" name="TextBox 11"/>
          <p:cNvSpPr txBox="1"/>
          <p:nvPr/>
        </p:nvSpPr>
        <p:spPr>
          <a:xfrm>
            <a:off x="3501312" y="1659576"/>
            <a:ext cx="2021840"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«Числовые домики»</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7112325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4" name="Прямоугольник 3"/>
          <p:cNvSpPr/>
          <p:nvPr/>
        </p:nvSpPr>
        <p:spPr>
          <a:xfrm>
            <a:off x="1498052" y="335734"/>
            <a:ext cx="2637950" cy="646331"/>
          </a:xfrm>
          <a:prstGeom prst="rect">
            <a:avLst/>
          </a:prstGeom>
        </p:spPr>
        <p:txBody>
          <a:bodyPr wrap="square">
            <a:spAutoFit/>
          </a:bodyPr>
          <a:lstStyle/>
          <a:p>
            <a:pPr marL="514350"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1259840" y="447040"/>
            <a:ext cx="6644640" cy="461665"/>
          </a:xfrm>
          <a:prstGeom prst="rect">
            <a:avLst/>
          </a:prstGeom>
        </p:spPr>
        <p:txBody>
          <a:bodyPr wrap="square">
            <a:spAutoFit/>
          </a:bodyPr>
          <a:lstStyle/>
          <a:p>
            <a:pPr lvl="5"/>
            <a:endParaRPr lang="ru-RU" sz="2400" dirty="0" smtClean="0">
              <a:latin typeface="Times New Roman" pitchFamily="18" charset="0"/>
              <a:cs typeface="Times New Roman" pitchFamily="18" charset="0"/>
            </a:endParaRPr>
          </a:p>
        </p:txBody>
      </p:sp>
      <p:sp>
        <p:nvSpPr>
          <p:cNvPr id="6" name="Прямоугольник 5"/>
          <p:cNvSpPr/>
          <p:nvPr/>
        </p:nvSpPr>
        <p:spPr>
          <a:xfrm>
            <a:off x="3072230" y="386080"/>
            <a:ext cx="2999539" cy="369332"/>
          </a:xfrm>
          <a:prstGeom prst="rect">
            <a:avLst/>
          </a:prstGeom>
        </p:spPr>
        <p:txBody>
          <a:bodyPr wrap="square">
            <a:spAutoFit/>
          </a:bodyPr>
          <a:lstStyle/>
          <a:p>
            <a:r>
              <a:rPr lang="ru-RU" b="1" i="1" dirty="0" smtClean="0">
                <a:solidFill>
                  <a:srgbClr val="0070C0"/>
                </a:solidFill>
                <a:latin typeface="Times New Roman" pitchFamily="18" charset="0"/>
                <a:cs typeface="Times New Roman" pitchFamily="18" charset="0"/>
              </a:rPr>
              <a:t>Игры с цифрами и числами</a:t>
            </a:r>
            <a:endParaRPr lang="ru-RU" b="1" i="1" dirty="0">
              <a:solidFill>
                <a:srgbClr val="0070C0"/>
              </a:solidFill>
              <a:latin typeface="Times New Roman" pitchFamily="18" charset="0"/>
              <a:cs typeface="Times New Roman" pitchFamily="18" charset="0"/>
            </a:endParaRPr>
          </a:p>
        </p:txBody>
      </p:sp>
      <p:sp>
        <p:nvSpPr>
          <p:cNvPr id="8" name="TextBox 7"/>
          <p:cNvSpPr txBox="1"/>
          <p:nvPr/>
        </p:nvSpPr>
        <p:spPr>
          <a:xfrm>
            <a:off x="1524000" y="3484880"/>
            <a:ext cx="2513923" cy="646331"/>
          </a:xfrm>
          <a:prstGeom prst="rect">
            <a:avLst/>
          </a:prstGeom>
          <a:noFill/>
        </p:spPr>
        <p:txBody>
          <a:bodyPr wrap="square" rtlCol="0">
            <a:spAutoFit/>
          </a:bodyPr>
          <a:lstStyle/>
          <a:p>
            <a:pPr algn="ctr"/>
            <a:r>
              <a:rPr lang="ru-RU" b="1" dirty="0" err="1" smtClean="0">
                <a:latin typeface="Times New Roman" pitchFamily="18" charset="0"/>
                <a:cs typeface="Times New Roman" pitchFamily="18" charset="0"/>
              </a:rPr>
              <a:t>Пазлы</a:t>
            </a:r>
            <a:r>
              <a:rPr lang="ru-RU" b="1" dirty="0" smtClean="0">
                <a:latin typeface="Times New Roman" pitchFamily="18" charset="0"/>
                <a:cs typeface="Times New Roman" pitchFamily="18" charset="0"/>
              </a:rPr>
              <a:t> «Изучаем цифры и счет»</a:t>
            </a:r>
            <a:endParaRPr lang="ru-RU" b="1" dirty="0">
              <a:latin typeface="Times New Roman" pitchFamily="18" charset="0"/>
              <a:cs typeface="Times New Roman" pitchFamily="18" charset="0"/>
            </a:endParaRPr>
          </a:p>
        </p:txBody>
      </p:sp>
      <p:sp>
        <p:nvSpPr>
          <p:cNvPr id="12" name="TextBox 11"/>
          <p:cNvSpPr txBox="1"/>
          <p:nvPr/>
        </p:nvSpPr>
        <p:spPr>
          <a:xfrm>
            <a:off x="4490720" y="2021840"/>
            <a:ext cx="2021840" cy="369332"/>
          </a:xfrm>
          <a:prstGeom prst="rect">
            <a:avLst/>
          </a:prstGeom>
          <a:noFill/>
        </p:spPr>
        <p:txBody>
          <a:bodyPr wrap="square" rtlCol="0">
            <a:spAutoFit/>
          </a:bodyPr>
          <a:lstStyle/>
          <a:p>
            <a:pPr algn="ctr"/>
            <a:endParaRPr lang="ru-RU" b="1" dirty="0">
              <a:latin typeface="Times New Roman" pitchFamily="18" charset="0"/>
              <a:cs typeface="Times New Roman" pitchFamily="18" charset="0"/>
            </a:endParaRPr>
          </a:p>
        </p:txBody>
      </p:sp>
      <p:pic>
        <p:nvPicPr>
          <p:cNvPr id="13" name="Рисунок 12" descr="IMG_20201130_104010.jpg"/>
          <p:cNvPicPr>
            <a:picLocks noChangeAspect="1"/>
          </p:cNvPicPr>
          <p:nvPr/>
        </p:nvPicPr>
        <p:blipFill>
          <a:blip r:embed="rId3" cstate="print"/>
          <a:stretch>
            <a:fillRect/>
          </a:stretch>
        </p:blipFill>
        <p:spPr>
          <a:xfrm>
            <a:off x="1651334" y="908705"/>
            <a:ext cx="2722880" cy="2468880"/>
          </a:xfrm>
          <a:prstGeom prst="rect">
            <a:avLst/>
          </a:prstGeom>
          <a:ln>
            <a:noFill/>
          </a:ln>
          <a:effectLst>
            <a:softEdge rad="112500"/>
          </a:effectLst>
        </p:spPr>
      </p:pic>
      <p:pic>
        <p:nvPicPr>
          <p:cNvPr id="14" name="Рисунок 13" descr="IMG_20201130_104900.jpg"/>
          <p:cNvPicPr>
            <a:picLocks noChangeAspect="1"/>
          </p:cNvPicPr>
          <p:nvPr/>
        </p:nvPicPr>
        <p:blipFill>
          <a:blip r:embed="rId4" cstate="print"/>
          <a:stretch>
            <a:fillRect/>
          </a:stretch>
        </p:blipFill>
        <p:spPr>
          <a:xfrm>
            <a:off x="4807862" y="1042705"/>
            <a:ext cx="2924180" cy="2237054"/>
          </a:xfrm>
          <a:prstGeom prst="rect">
            <a:avLst/>
          </a:prstGeom>
          <a:ln>
            <a:noFill/>
          </a:ln>
          <a:effectLst>
            <a:softEdge rad="112500"/>
          </a:effectLst>
        </p:spPr>
      </p:pic>
      <p:sp>
        <p:nvSpPr>
          <p:cNvPr id="15" name="TextBox 14"/>
          <p:cNvSpPr txBox="1"/>
          <p:nvPr/>
        </p:nvSpPr>
        <p:spPr>
          <a:xfrm>
            <a:off x="4836160" y="3413760"/>
            <a:ext cx="3058160" cy="830997"/>
          </a:xfrm>
          <a:prstGeom prst="rect">
            <a:avLst/>
          </a:prstGeom>
          <a:noFill/>
        </p:spPr>
        <p:txBody>
          <a:bodyPr wrap="square" rtlCol="0">
            <a:spAutoFit/>
          </a:bodyPr>
          <a:lstStyle/>
          <a:p>
            <a:pPr algn="ctr"/>
            <a:r>
              <a:rPr lang="ru-RU" sz="1000" b="1"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Накорми  питомца»</a:t>
            </a:r>
          </a:p>
          <a:p>
            <a:pPr algn="ctr"/>
            <a:r>
              <a:rPr lang="ru-RU" sz="1600" b="1" dirty="0" smtClean="0">
                <a:latin typeface="Times New Roman" pitchFamily="18" charset="0"/>
                <a:cs typeface="Times New Roman" pitchFamily="18" charset="0"/>
              </a:rPr>
              <a:t>Учить счету и решению простых задачек</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27112325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4" name="Прямоугольник 3"/>
          <p:cNvSpPr/>
          <p:nvPr/>
        </p:nvSpPr>
        <p:spPr>
          <a:xfrm>
            <a:off x="1454921" y="712218"/>
            <a:ext cx="2637950" cy="646331"/>
          </a:xfrm>
          <a:prstGeom prst="rect">
            <a:avLst/>
          </a:prstGeom>
        </p:spPr>
        <p:txBody>
          <a:bodyPr wrap="square">
            <a:spAutoFit/>
          </a:bodyPr>
          <a:lstStyle/>
          <a:p>
            <a:pPr marL="971550" lvl="1" indent="-514350">
              <a:lnSpc>
                <a:spcPct val="150000"/>
              </a:lnSpc>
            </a:pPr>
            <a:endParaRPr lang="ru-RU" sz="2400" i="1" dirty="0">
              <a:latin typeface="FuturaDemiCTT" pitchFamily="2" charset="0"/>
              <a:ea typeface="Tahoma" panose="020B0604030504040204" pitchFamily="34" charset="0"/>
              <a:cs typeface="Gotham Pro" panose="02000503040000020004" pitchFamily="50" charset="0"/>
            </a:endParaRPr>
          </a:p>
        </p:txBody>
      </p:sp>
      <p:sp>
        <p:nvSpPr>
          <p:cNvPr id="5" name="Прямоугольник 4"/>
          <p:cNvSpPr/>
          <p:nvPr/>
        </p:nvSpPr>
        <p:spPr>
          <a:xfrm>
            <a:off x="2247591" y="1360757"/>
            <a:ext cx="4730097" cy="584775"/>
          </a:xfrm>
          <a:prstGeom prst="rect">
            <a:avLst/>
          </a:prstGeom>
        </p:spPr>
        <p:txBody>
          <a:bodyPr wrap="square">
            <a:spAutoFit/>
          </a:bodyPr>
          <a:lstStyle/>
          <a:p>
            <a:pPr lvl="0" algn="ctr"/>
            <a:endParaRPr lang="ru-RU" sz="3200" b="1" i="1" dirty="0">
              <a:ln w="9525">
                <a:noFill/>
              </a:ln>
              <a:solidFill>
                <a:srgbClr val="FF0000"/>
              </a:solidFill>
              <a:effectLst>
                <a:outerShdw blurRad="50800" dist="38100" dir="2700000" algn="tl" rotWithShape="0">
                  <a:prstClr val="black">
                    <a:alpha val="40000"/>
                  </a:prstClr>
                </a:outerShdw>
              </a:effectLst>
              <a:latin typeface="FuturisXC" panose="04000500000000000000" pitchFamily="82" charset="0"/>
              <a:ea typeface="Tahoma" panose="020B0604030504040204" pitchFamily="34" charset="0"/>
              <a:cs typeface="Gotham Pro" panose="02000503040000020004" pitchFamily="50" charset="0"/>
            </a:endParaRPr>
          </a:p>
        </p:txBody>
      </p:sp>
      <p:sp>
        <p:nvSpPr>
          <p:cNvPr id="6" name="Прямоугольник 5"/>
          <p:cNvSpPr/>
          <p:nvPr/>
        </p:nvSpPr>
        <p:spPr>
          <a:xfrm>
            <a:off x="1706880" y="1137920"/>
            <a:ext cx="5963920"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Прямоугольник 7"/>
          <p:cNvSpPr/>
          <p:nvPr/>
        </p:nvSpPr>
        <p:spPr>
          <a:xfrm>
            <a:off x="1493520" y="1178560"/>
            <a:ext cx="6492240" cy="400110"/>
          </a:xfrm>
          <a:prstGeom prst="rect">
            <a:avLst/>
          </a:prstGeom>
        </p:spPr>
        <p:txBody>
          <a:bodyPr wrap="square">
            <a:spAutoFit/>
          </a:bodyPr>
          <a:lstStyle/>
          <a:p>
            <a:pPr algn="ctr"/>
            <a:endParaRPr lang="ru-RU" sz="2000" b="1" i="1" dirty="0">
              <a:solidFill>
                <a:srgbClr val="0070C0"/>
              </a:solidFill>
              <a:latin typeface="Times New Roman" pitchFamily="18" charset="0"/>
              <a:cs typeface="Times New Roman" pitchFamily="18" charset="0"/>
            </a:endParaRPr>
          </a:p>
        </p:txBody>
      </p:sp>
      <p:sp>
        <p:nvSpPr>
          <p:cNvPr id="9" name="Прямоугольник 8"/>
          <p:cNvSpPr/>
          <p:nvPr/>
        </p:nvSpPr>
        <p:spPr>
          <a:xfrm>
            <a:off x="1574800" y="1554480"/>
            <a:ext cx="6197600" cy="400110"/>
          </a:xfrm>
          <a:prstGeom prst="rect">
            <a:avLst/>
          </a:prstGeom>
        </p:spPr>
        <p:txBody>
          <a:bodyPr wrap="square">
            <a:spAutoFit/>
          </a:bodyPr>
          <a:lstStyle/>
          <a:p>
            <a:pPr>
              <a:buFont typeface="Wingdings 2" pitchFamily="18" charset="2"/>
              <a:buNone/>
            </a:pPr>
            <a:endParaRPr lang="ru-RU" sz="2000" i="1" dirty="0">
              <a:latin typeface="Times New Roman" pitchFamily="18" charset="0"/>
              <a:cs typeface="Times New Roman" pitchFamily="18" charset="0"/>
            </a:endParaRPr>
          </a:p>
        </p:txBody>
      </p:sp>
      <p:sp>
        <p:nvSpPr>
          <p:cNvPr id="10" name="Прямоугольник 9"/>
          <p:cNvSpPr/>
          <p:nvPr/>
        </p:nvSpPr>
        <p:spPr>
          <a:xfrm>
            <a:off x="3137152" y="325120"/>
            <a:ext cx="2999539" cy="369332"/>
          </a:xfrm>
          <a:prstGeom prst="rect">
            <a:avLst/>
          </a:prstGeom>
        </p:spPr>
        <p:txBody>
          <a:bodyPr wrap="square">
            <a:spAutoFit/>
          </a:bodyPr>
          <a:lstStyle/>
          <a:p>
            <a:r>
              <a:rPr lang="ru-RU" b="1" i="1" dirty="0" smtClean="0">
                <a:solidFill>
                  <a:srgbClr val="0070C0"/>
                </a:solidFill>
                <a:latin typeface="Times New Roman" pitchFamily="18" charset="0"/>
                <a:cs typeface="Times New Roman" pitchFamily="18" charset="0"/>
              </a:rPr>
              <a:t>Игры с цифрами и числами</a:t>
            </a:r>
            <a:endParaRPr lang="ru-RU" b="1" i="1" dirty="0">
              <a:solidFill>
                <a:srgbClr val="0070C0"/>
              </a:solidFill>
              <a:latin typeface="Times New Roman" pitchFamily="18" charset="0"/>
              <a:cs typeface="Times New Roman" pitchFamily="18" charset="0"/>
            </a:endParaRPr>
          </a:p>
        </p:txBody>
      </p:sp>
      <p:pic>
        <p:nvPicPr>
          <p:cNvPr id="11" name="Рисунок 10" descr="IMG_20201130_104141.jpg"/>
          <p:cNvPicPr>
            <a:picLocks noChangeAspect="1"/>
          </p:cNvPicPr>
          <p:nvPr/>
        </p:nvPicPr>
        <p:blipFill>
          <a:blip r:embed="rId3" cstate="print"/>
          <a:stretch>
            <a:fillRect/>
          </a:stretch>
        </p:blipFill>
        <p:spPr>
          <a:xfrm>
            <a:off x="1351280" y="1463040"/>
            <a:ext cx="2042160" cy="1757680"/>
          </a:xfrm>
          <a:prstGeom prst="rect">
            <a:avLst/>
          </a:prstGeom>
          <a:ln>
            <a:noFill/>
          </a:ln>
          <a:effectLst>
            <a:softEdge rad="112500"/>
          </a:effectLst>
        </p:spPr>
      </p:pic>
      <p:pic>
        <p:nvPicPr>
          <p:cNvPr id="13" name="Рисунок 12" descr="IMG_20201127_164158.jpg"/>
          <p:cNvPicPr>
            <a:picLocks noChangeAspect="1"/>
          </p:cNvPicPr>
          <p:nvPr/>
        </p:nvPicPr>
        <p:blipFill>
          <a:blip r:embed="rId4" cstate="print"/>
          <a:stretch>
            <a:fillRect/>
          </a:stretch>
        </p:blipFill>
        <p:spPr>
          <a:xfrm>
            <a:off x="3495040" y="731520"/>
            <a:ext cx="1808480" cy="1625600"/>
          </a:xfrm>
          <a:prstGeom prst="rect">
            <a:avLst/>
          </a:prstGeom>
          <a:ln>
            <a:noFill/>
          </a:ln>
          <a:effectLst>
            <a:softEdge rad="112500"/>
          </a:effectLst>
        </p:spPr>
      </p:pic>
      <p:pic>
        <p:nvPicPr>
          <p:cNvPr id="14" name="Рисунок 13" descr="IMG_20201124_112235.jpg"/>
          <p:cNvPicPr>
            <a:picLocks noChangeAspect="1"/>
          </p:cNvPicPr>
          <p:nvPr/>
        </p:nvPicPr>
        <p:blipFill>
          <a:blip r:embed="rId5" cstate="print"/>
          <a:stretch>
            <a:fillRect/>
          </a:stretch>
        </p:blipFill>
        <p:spPr>
          <a:xfrm>
            <a:off x="5608320" y="1524000"/>
            <a:ext cx="2011680" cy="1706880"/>
          </a:xfrm>
          <a:prstGeom prst="rect">
            <a:avLst/>
          </a:prstGeom>
          <a:ln>
            <a:noFill/>
          </a:ln>
          <a:effectLst>
            <a:softEdge rad="112500"/>
          </a:effectLst>
        </p:spPr>
      </p:pic>
      <p:pic>
        <p:nvPicPr>
          <p:cNvPr id="16" name="Рисунок 15" descr="IMG_20201124_074330.jpg"/>
          <p:cNvPicPr>
            <a:picLocks noChangeAspect="1"/>
          </p:cNvPicPr>
          <p:nvPr/>
        </p:nvPicPr>
        <p:blipFill>
          <a:blip r:embed="rId6" cstate="print"/>
          <a:stretch>
            <a:fillRect/>
          </a:stretch>
        </p:blipFill>
        <p:spPr>
          <a:xfrm>
            <a:off x="3515360" y="2509520"/>
            <a:ext cx="1798320" cy="1645920"/>
          </a:xfrm>
          <a:prstGeom prst="rect">
            <a:avLst/>
          </a:prstGeom>
          <a:ln>
            <a:noFill/>
          </a:ln>
          <a:effectLst>
            <a:softEdge rad="112500"/>
          </a:effectLst>
        </p:spPr>
      </p:pic>
    </p:spTree>
    <p:extLst>
      <p:ext uri="{BB962C8B-B14F-4D97-AF65-F5344CB8AC3E}">
        <p14:creationId xmlns:p14="http://schemas.microsoft.com/office/powerpoint/2010/main" val="2583892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861</TotalTime>
  <Words>1501</Words>
  <Application>Microsoft Office PowerPoint</Application>
  <PresentationFormat>Экран (16:9)</PresentationFormat>
  <Paragraphs>101</Paragraphs>
  <Slides>21</Slides>
  <Notes>0</Notes>
  <HiddenSlides>0</HiddenSlides>
  <MMClips>1</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21</vt:i4>
      </vt:variant>
    </vt:vector>
  </HeadingPairs>
  <TitlesOfParts>
    <vt:vector size="33" baseType="lpstr">
      <vt:lpstr>Arial</vt:lpstr>
      <vt:lpstr>Calibri</vt:lpstr>
      <vt:lpstr>Calibri Light</vt:lpstr>
      <vt:lpstr>FuturaDemiCTT</vt:lpstr>
      <vt:lpstr>FuturisXC</vt:lpstr>
      <vt:lpstr>Gotham Pro</vt:lpstr>
      <vt:lpstr>Gotham Pro Black</vt:lpstr>
      <vt:lpstr>Tahoma</vt:lpstr>
      <vt:lpstr>Times New Roman</vt:lpstr>
      <vt:lpstr>Wingdings</vt:lpstr>
      <vt:lpstr>Wingdings 2</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User</cp:lastModifiedBy>
  <cp:revision>111</cp:revision>
  <dcterms:created xsi:type="dcterms:W3CDTF">2013-11-19T05:52:05Z</dcterms:created>
  <dcterms:modified xsi:type="dcterms:W3CDTF">2020-12-03T09:06:49Z</dcterms:modified>
</cp:coreProperties>
</file>